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6" r:id="rId2"/>
    <p:sldId id="274" r:id="rId3"/>
    <p:sldId id="257" r:id="rId4"/>
    <p:sldId id="279" r:id="rId5"/>
    <p:sldId id="280" r:id="rId6"/>
    <p:sldId id="281" r:id="rId7"/>
    <p:sldId id="282" r:id="rId8"/>
    <p:sldId id="278" r:id="rId9"/>
    <p:sldId id="275" r:id="rId10"/>
    <p:sldId id="276" r:id="rId11"/>
    <p:sldId id="283" r:id="rId12"/>
    <p:sldId id="291" r:id="rId13"/>
    <p:sldId id="284" r:id="rId14"/>
    <p:sldId id="285" r:id="rId15"/>
    <p:sldId id="286" r:id="rId16"/>
    <p:sldId id="287" r:id="rId17"/>
    <p:sldId id="292" r:id="rId18"/>
    <p:sldId id="293" r:id="rId19"/>
    <p:sldId id="288" r:id="rId20"/>
    <p:sldId id="289" r:id="rId21"/>
    <p:sldId id="290"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25482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2115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77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1626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22297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5956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5248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15392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2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18725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2557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0FE605B-7AC4-4CB8-89D5-DE89B9114335}"/>
              </a:ext>
            </a:extLst>
          </p:cNvPr>
          <p:cNvSpPr>
            <a:spLocks noChangeArrowheads="1"/>
          </p:cNvSpPr>
          <p:nvPr/>
        </p:nvSpPr>
        <p:spPr bwMode="auto">
          <a:xfrm>
            <a:off x="0" y="0"/>
            <a:ext cx="9144000" cy="6858000"/>
          </a:xfrm>
          <a:prstGeom prst="rect">
            <a:avLst/>
          </a:prstGeom>
          <a:gradFill rotWithShape="0">
            <a:gsLst>
              <a:gs pos="0">
                <a:srgbClr val="66B3FF"/>
              </a:gs>
              <a:gs pos="100000">
                <a:srgbClr val="00336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342900" indent="-342900" algn="l" rtl="0" eaLnBrk="0" fontAlgn="base" hangingPunct="0">
        <a:spcBef>
          <a:spcPct val="20000"/>
        </a:spcBef>
        <a:spcAft>
          <a:spcPct val="0"/>
        </a:spcAft>
        <a:buChar char="•"/>
        <a:defRPr sz="3200">
          <a:solidFill>
            <a:schemeClr val="tx1"/>
          </a:solidFill>
          <a:latin typeface="+mn-lt"/>
        </a:defRPr>
      </a:lvl2pPr>
      <a:lvl3pPr marL="342900" indent="-342900" algn="l" rtl="0" eaLnBrk="0" fontAlgn="base" hangingPunct="0">
        <a:spcBef>
          <a:spcPct val="20000"/>
        </a:spcBef>
        <a:spcAft>
          <a:spcPct val="0"/>
        </a:spcAft>
        <a:buChar char="•"/>
        <a:defRPr sz="3200">
          <a:solidFill>
            <a:schemeClr val="tx1"/>
          </a:solidFill>
          <a:latin typeface="+mn-lt"/>
        </a:defRPr>
      </a:lvl3pPr>
      <a:lvl4pPr marL="342900" indent="-342900" algn="l" rtl="0" eaLnBrk="0" fontAlgn="base" hangingPunct="0">
        <a:spcBef>
          <a:spcPct val="20000"/>
        </a:spcBef>
        <a:spcAft>
          <a:spcPct val="0"/>
        </a:spcAft>
        <a:buChar char="•"/>
        <a:defRPr sz="3200">
          <a:solidFill>
            <a:schemeClr val="tx1"/>
          </a:solidFill>
          <a:latin typeface="+mn-lt"/>
        </a:defRPr>
      </a:lvl4pPr>
      <a:lvl5pPr marL="342900" indent="-342900" algn="l" rtl="0" eaLnBrk="0" fontAlgn="base" hangingPunct="0">
        <a:spcBef>
          <a:spcPct val="20000"/>
        </a:spcBef>
        <a:spcAft>
          <a:spcPct val="0"/>
        </a:spcAft>
        <a:buChar char="•"/>
        <a:defRPr sz="3200">
          <a:solidFill>
            <a:schemeClr val="tx1"/>
          </a:solidFill>
          <a:latin typeface="+mn-lt"/>
        </a:defRPr>
      </a:lvl5pPr>
      <a:lvl6pPr marL="800100" indent="-342900" algn="l" rtl="0" eaLnBrk="0" fontAlgn="base" hangingPunct="0">
        <a:spcBef>
          <a:spcPct val="20000"/>
        </a:spcBef>
        <a:spcAft>
          <a:spcPct val="0"/>
        </a:spcAft>
        <a:buChar char="•"/>
        <a:defRPr sz="3200">
          <a:solidFill>
            <a:schemeClr val="tx1"/>
          </a:solidFill>
          <a:latin typeface="+mn-lt"/>
        </a:defRPr>
      </a:lvl6pPr>
      <a:lvl7pPr marL="1257300" indent="-342900" algn="l" rtl="0" eaLnBrk="0" fontAlgn="base" hangingPunct="0">
        <a:spcBef>
          <a:spcPct val="20000"/>
        </a:spcBef>
        <a:spcAft>
          <a:spcPct val="0"/>
        </a:spcAft>
        <a:buChar char="•"/>
        <a:defRPr sz="3200">
          <a:solidFill>
            <a:schemeClr val="tx1"/>
          </a:solidFill>
          <a:latin typeface="+mn-lt"/>
        </a:defRPr>
      </a:lvl7pPr>
      <a:lvl8pPr marL="1714500" indent="-342900" algn="l" rtl="0" eaLnBrk="0" fontAlgn="base" hangingPunct="0">
        <a:spcBef>
          <a:spcPct val="20000"/>
        </a:spcBef>
        <a:spcAft>
          <a:spcPct val="0"/>
        </a:spcAft>
        <a:buChar char="•"/>
        <a:defRPr sz="3200">
          <a:solidFill>
            <a:schemeClr val="tx1"/>
          </a:solidFill>
          <a:latin typeface="+mn-lt"/>
        </a:defRPr>
      </a:lvl8pPr>
      <a:lvl9pPr marL="2171700" indent="-342900" algn="l" rtl="0" eaLnBrk="0" fontAlgn="base" hangingPunct="0">
        <a:spcBef>
          <a:spcPct val="20000"/>
        </a:spcBef>
        <a:spcAft>
          <a:spcPct val="0"/>
        </a:spcAft>
        <a:buChar char="•"/>
        <a:defRPr sz="3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EB38453-807C-4547-8332-597B081BCF62}"/>
              </a:ext>
            </a:extLst>
          </p:cNvPr>
          <p:cNvSpPr>
            <a:spLocks noGrp="1" noChangeArrowheads="1"/>
          </p:cNvSpPr>
          <p:nvPr>
            <p:ph type="ctrTitle" idx="4294967295"/>
          </p:nvPr>
        </p:nvSpPr>
        <p:spPr bwMode="auto">
          <a:xfrm>
            <a:off x="228600" y="1870075"/>
            <a:ext cx="8653463" cy="7381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800" b="1">
                <a:solidFill>
                  <a:srgbClr val="FFFFFF"/>
                </a:solidFill>
                <a:latin typeface="Times New Roman" panose="02020603050405020304" pitchFamily="18" charset="0"/>
              </a:rPr>
              <a:t>Transition to Locke</a:t>
            </a:r>
          </a:p>
        </p:txBody>
      </p:sp>
      <p:sp>
        <p:nvSpPr>
          <p:cNvPr id="2051" name="Rectangle 3">
            <a:extLst>
              <a:ext uri="{FF2B5EF4-FFF2-40B4-BE49-F238E27FC236}">
                <a16:creationId xmlns:a16="http://schemas.microsoft.com/office/drawing/2014/main" id="{82C9958A-DC4A-4226-A6DA-466EEF91B0BE}"/>
              </a:ext>
            </a:extLst>
          </p:cNvPr>
          <p:cNvSpPr>
            <a:spLocks noChangeArrowheads="1"/>
          </p:cNvSpPr>
          <p:nvPr/>
        </p:nvSpPr>
        <p:spPr bwMode="auto">
          <a:xfrm>
            <a:off x="263525" y="2763838"/>
            <a:ext cx="8583613" cy="349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052" name="Freeform 4">
            <a:extLst>
              <a:ext uri="{FF2B5EF4-FFF2-40B4-BE49-F238E27FC236}">
                <a16:creationId xmlns:a16="http://schemas.microsoft.com/office/drawing/2014/main" id="{11A1A696-70FD-42F6-A763-7E46688266F4}"/>
              </a:ext>
            </a:extLst>
          </p:cNvPr>
          <p:cNvSpPr>
            <a:spLocks noChangeArrowheads="1"/>
          </p:cNvSpPr>
          <p:nvPr/>
        </p:nvSpPr>
        <p:spPr bwMode="auto">
          <a:xfrm>
            <a:off x="228600" y="2728913"/>
            <a:ext cx="8653463" cy="104775"/>
          </a:xfrm>
          <a:custGeom>
            <a:avLst/>
            <a:gdLst>
              <a:gd name="T0" fmla="*/ 0 w 5451"/>
              <a:gd name="T1" fmla="*/ 2147483646 h 66"/>
              <a:gd name="T2" fmla="*/ 2147483646 w 5451"/>
              <a:gd name="T3" fmla="*/ 2147483646 h 66"/>
              <a:gd name="T4" fmla="*/ 2147483646 w 5451"/>
              <a:gd name="T5" fmla="*/ 0 h 66"/>
              <a:gd name="T6" fmla="*/ 2147483646 w 5451"/>
              <a:gd name="T7" fmla="*/ 2147483646 h 66"/>
              <a:gd name="T8" fmla="*/ 2147483646 w 5451"/>
              <a:gd name="T9" fmla="*/ 2147483646 h 66"/>
              <a:gd name="T10" fmla="*/ 2147483646 w 5451"/>
              <a:gd name="T11" fmla="*/ 2147483646 h 66"/>
              <a:gd name="T12" fmla="*/ 0 w 5451"/>
              <a:gd name="T13" fmla="*/ 2147483646 h 66"/>
              <a:gd name="T14" fmla="*/ 0 60000 65536"/>
              <a:gd name="T15" fmla="*/ 0 60000 65536"/>
              <a:gd name="T16" fmla="*/ 0 60000 65536"/>
              <a:gd name="T17" fmla="*/ 0 60000 65536"/>
              <a:gd name="T18" fmla="*/ 0 60000 65536"/>
              <a:gd name="T19" fmla="*/ 0 60000 65536"/>
              <a:gd name="T20" fmla="*/ 0 60000 65536"/>
              <a:gd name="T21" fmla="*/ 0 w 5451"/>
              <a:gd name="T22" fmla="*/ 0 h 66"/>
              <a:gd name="T23" fmla="*/ 5451 w 5451"/>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51" h="66">
                <a:moveTo>
                  <a:pt x="0" y="66"/>
                </a:moveTo>
                <a:lnTo>
                  <a:pt x="5451" y="66"/>
                </a:lnTo>
                <a:lnTo>
                  <a:pt x="5451" y="0"/>
                </a:lnTo>
                <a:lnTo>
                  <a:pt x="5429" y="22"/>
                </a:lnTo>
                <a:lnTo>
                  <a:pt x="5429" y="44"/>
                </a:lnTo>
                <a:lnTo>
                  <a:pt x="22" y="44"/>
                </a:lnTo>
                <a:lnTo>
                  <a:pt x="0" y="66"/>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 name="Freeform 5">
            <a:extLst>
              <a:ext uri="{FF2B5EF4-FFF2-40B4-BE49-F238E27FC236}">
                <a16:creationId xmlns:a16="http://schemas.microsoft.com/office/drawing/2014/main" id="{4593AB71-4919-45FA-94B5-8FD8195B4A4A}"/>
              </a:ext>
            </a:extLst>
          </p:cNvPr>
          <p:cNvSpPr>
            <a:spLocks noChangeArrowheads="1"/>
          </p:cNvSpPr>
          <p:nvPr/>
        </p:nvSpPr>
        <p:spPr bwMode="auto">
          <a:xfrm>
            <a:off x="228600" y="2728913"/>
            <a:ext cx="8653463" cy="104775"/>
          </a:xfrm>
          <a:custGeom>
            <a:avLst/>
            <a:gdLst>
              <a:gd name="T0" fmla="*/ 0 w 5451"/>
              <a:gd name="T1" fmla="*/ 2147483646 h 66"/>
              <a:gd name="T2" fmla="*/ 0 w 5451"/>
              <a:gd name="T3" fmla="*/ 0 h 66"/>
              <a:gd name="T4" fmla="*/ 2147483646 w 5451"/>
              <a:gd name="T5" fmla="*/ 0 h 66"/>
              <a:gd name="T6" fmla="*/ 2147483646 w 5451"/>
              <a:gd name="T7" fmla="*/ 2147483646 h 66"/>
              <a:gd name="T8" fmla="*/ 2147483646 w 5451"/>
              <a:gd name="T9" fmla="*/ 2147483646 h 66"/>
              <a:gd name="T10" fmla="*/ 2147483646 w 5451"/>
              <a:gd name="T11" fmla="*/ 2147483646 h 66"/>
              <a:gd name="T12" fmla="*/ 0 w 5451"/>
              <a:gd name="T13" fmla="*/ 2147483646 h 66"/>
              <a:gd name="T14" fmla="*/ 0 60000 65536"/>
              <a:gd name="T15" fmla="*/ 0 60000 65536"/>
              <a:gd name="T16" fmla="*/ 0 60000 65536"/>
              <a:gd name="T17" fmla="*/ 0 60000 65536"/>
              <a:gd name="T18" fmla="*/ 0 60000 65536"/>
              <a:gd name="T19" fmla="*/ 0 60000 65536"/>
              <a:gd name="T20" fmla="*/ 0 60000 65536"/>
              <a:gd name="T21" fmla="*/ 0 w 5451"/>
              <a:gd name="T22" fmla="*/ 0 h 66"/>
              <a:gd name="T23" fmla="*/ 5451 w 5451"/>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51" h="66">
                <a:moveTo>
                  <a:pt x="0" y="66"/>
                </a:moveTo>
                <a:lnTo>
                  <a:pt x="0" y="0"/>
                </a:lnTo>
                <a:lnTo>
                  <a:pt x="5451" y="0"/>
                </a:lnTo>
                <a:lnTo>
                  <a:pt x="5429" y="22"/>
                </a:lnTo>
                <a:lnTo>
                  <a:pt x="22" y="22"/>
                </a:lnTo>
                <a:lnTo>
                  <a:pt x="22" y="44"/>
                </a:lnTo>
                <a:lnTo>
                  <a:pt x="0" y="66"/>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 name="Rectangle 6">
            <a:extLst>
              <a:ext uri="{FF2B5EF4-FFF2-40B4-BE49-F238E27FC236}">
                <a16:creationId xmlns:a16="http://schemas.microsoft.com/office/drawing/2014/main" id="{88BA31E0-AB77-434E-8967-5D8952E9B866}"/>
              </a:ext>
            </a:extLst>
          </p:cNvPr>
          <p:cNvSpPr>
            <a:spLocks noGrp="1" noChangeArrowheads="1"/>
          </p:cNvSpPr>
          <p:nvPr>
            <p:ph type="subTitle" idx="4294967295"/>
          </p:nvPr>
        </p:nvSpPr>
        <p:spPr bwMode="auto">
          <a:xfrm>
            <a:off x="227013" y="2990850"/>
            <a:ext cx="8655050" cy="12926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800" dirty="0">
                <a:solidFill>
                  <a:srgbClr val="CCE6FF"/>
                </a:solidFill>
                <a:latin typeface="Times New Roman" panose="02020603050405020304" pitchFamily="18" charset="0"/>
              </a:rPr>
              <a:t>New Solutions to Mind/Body Problem</a:t>
            </a:r>
          </a:p>
          <a:p>
            <a:pPr marL="0" indent="0" algn="ctr" defTabSz="381000">
              <a:spcBef>
                <a:spcPct val="0"/>
              </a:spcBef>
              <a:buFontTx/>
              <a:buNone/>
            </a:pPr>
            <a:r>
              <a:rPr lang="en-US" altLang="en-US" sz="2800" dirty="0">
                <a:solidFill>
                  <a:srgbClr val="CCE6FF"/>
                </a:solidFill>
                <a:latin typeface="Times New Roman" panose="02020603050405020304" pitchFamily="18" charset="0"/>
              </a:rPr>
              <a:t>Rejecting Rationalist Theory of Knowledge</a:t>
            </a:r>
          </a:p>
          <a:p>
            <a:pPr marL="0" indent="0" algn="ctr" defTabSz="381000">
              <a:spcBef>
                <a:spcPct val="0"/>
              </a:spcBef>
              <a:buFontTx/>
              <a:buNone/>
            </a:pPr>
            <a:r>
              <a:rPr lang="en-US" altLang="en-US" sz="2800" dirty="0">
                <a:solidFill>
                  <a:srgbClr val="CCE6FF"/>
                </a:solidFill>
                <a:latin typeface="Times New Roman" panose="02020603050405020304" pitchFamily="18" charset="0"/>
              </a:rPr>
              <a:t>New Empiricist </a:t>
            </a:r>
            <a:r>
              <a:rPr lang="en-US" altLang="en-US" sz="2800">
                <a:solidFill>
                  <a:srgbClr val="CCE6FF"/>
                </a:solidFill>
                <a:latin typeface="Times New Roman" panose="02020603050405020304" pitchFamily="18" charset="0"/>
              </a:rPr>
              <a:t>Alternative Offered</a:t>
            </a:r>
            <a:endParaRPr lang="en-US" altLang="en-US" sz="2800" dirty="0">
              <a:solidFill>
                <a:srgbClr val="CCE6FF"/>
              </a:solidFill>
              <a:latin typeface="Times New Roman" panose="02020603050405020304" pitchFamily="18" charset="0"/>
            </a:endParaRPr>
          </a:p>
        </p:txBody>
      </p:sp>
    </p:spTree>
  </p:cSld>
  <p:clrMapOvr>
    <a:masterClrMapping/>
  </p:clrMapOvr>
  <p:transition advClick="0">
    <p:cover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29BCA593-31A3-436A-ABAD-96265B1CA3B5}"/>
              </a:ext>
            </a:extLst>
          </p:cNvPr>
          <p:cNvSpPr>
            <a:spLocks noGrp="1" noChangeArrowheads="1"/>
          </p:cNvSpPr>
          <p:nvPr>
            <p:ph type="subTitle" idx="4294967295"/>
          </p:nvPr>
        </p:nvSpPr>
        <p:spPr bwMode="auto">
          <a:xfrm>
            <a:off x="257175" y="241300"/>
            <a:ext cx="8582025" cy="812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a:buFontTx/>
              <a:buNone/>
            </a:pPr>
            <a:r>
              <a:rPr lang="en-US" altLang="en-US" sz="2400" b="1"/>
              <a:t>Locke’s Taxonomy of Ideas/Types of Ideas</a:t>
            </a:r>
          </a:p>
          <a:p>
            <a:pPr marL="0" indent="0" algn="ctr">
              <a:buFontTx/>
              <a:buNone/>
            </a:pPr>
            <a:endParaRPr lang="en-US" altLang="en-US" sz="2400"/>
          </a:p>
        </p:txBody>
      </p:sp>
      <p:pic>
        <p:nvPicPr>
          <p:cNvPr id="11267" name="Picture 2">
            <a:extLst>
              <a:ext uri="{FF2B5EF4-FFF2-40B4-BE49-F238E27FC236}">
                <a16:creationId xmlns:a16="http://schemas.microsoft.com/office/drawing/2014/main" id="{B30258A3-EBA6-49AC-B450-F44C893209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7989888"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cover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473F0A87-5FEF-482A-B761-E68E2F9874B6}"/>
              </a:ext>
            </a:extLst>
          </p:cNvPr>
          <p:cNvSpPr>
            <a:spLocks noGrp="1" noChangeArrowheads="1"/>
          </p:cNvSpPr>
          <p:nvPr>
            <p:ph type="subTitle" idx="4294967295"/>
          </p:nvPr>
        </p:nvSpPr>
        <p:spPr bwMode="auto">
          <a:xfrm>
            <a:off x="257175" y="228600"/>
            <a:ext cx="8678863" cy="50974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b="1" dirty="0"/>
              <a:t>Locke’s </a:t>
            </a:r>
            <a:r>
              <a:rPr lang="en-US" altLang="en-US" sz="2400" b="1"/>
              <a:t>Acquisition Thesis</a:t>
            </a:r>
            <a:endParaRPr lang="en-US" altLang="en-US" sz="2400" b="1" dirty="0">
              <a:solidFill>
                <a:srgbClr val="FF0000"/>
              </a:solidFill>
            </a:endParaRPr>
          </a:p>
          <a:p>
            <a:pPr marL="0" indent="0" defTabSz="381000">
              <a:buFontTx/>
              <a:buNone/>
              <a:defRPr/>
            </a:pPr>
            <a:r>
              <a:rPr lang="en-US" altLang="en-US" sz="2400" dirty="0"/>
              <a:t>All ideas are either simple or complex, and complex ideas are built up from simple ideas through either a) combination or b) abstraction.</a:t>
            </a:r>
          </a:p>
          <a:p>
            <a:pPr marL="0" indent="0" algn="ctr" defTabSz="381000">
              <a:buFontTx/>
              <a:buNone/>
              <a:defRPr/>
            </a:pPr>
            <a:r>
              <a:rPr lang="en-US" altLang="en-US" sz="2400" i="1" dirty="0"/>
              <a:t>Two Consequences</a:t>
            </a:r>
          </a:p>
          <a:p>
            <a:pPr marL="514350" indent="-514350" defTabSz="381000">
              <a:buFontTx/>
              <a:buAutoNum type="romanLcParenBoth"/>
              <a:defRPr/>
            </a:pPr>
            <a:r>
              <a:rPr lang="en-US" altLang="en-US" sz="2400" dirty="0"/>
              <a:t>Limits of Intelligibility</a:t>
            </a:r>
          </a:p>
          <a:p>
            <a:pPr marL="514350" indent="-514350" defTabSz="381000">
              <a:buFontTx/>
              <a:buAutoNum type="romanLcParenBoth"/>
              <a:defRPr/>
            </a:pPr>
            <a:r>
              <a:rPr lang="en-US" altLang="en-US" sz="2400" dirty="0"/>
              <a:t>Philosophical Analysis</a:t>
            </a:r>
          </a:p>
          <a:p>
            <a:pPr marL="0" indent="0" algn="ctr" defTabSz="381000">
              <a:buFontTx/>
              <a:buNone/>
              <a:defRPr/>
            </a:pPr>
            <a:r>
              <a:rPr lang="en-US" altLang="en-US" sz="2400" i="1" dirty="0"/>
              <a:t>Locke on Abstraction</a:t>
            </a:r>
            <a:endParaRPr lang="en-US" altLang="en-US" sz="2400" dirty="0"/>
          </a:p>
          <a:p>
            <a:pPr marL="0" indent="0" algn="ctr" defTabSz="381000">
              <a:buFontTx/>
              <a:buNone/>
              <a:defRPr/>
            </a:pPr>
            <a:r>
              <a:rPr lang="en-US" altLang="en-US" sz="2400" dirty="0"/>
              <a:t>F				B				 W</a:t>
            </a:r>
          </a:p>
          <a:p>
            <a:pPr marL="0" indent="0" algn="ctr" defTabSz="381000">
              <a:buFontTx/>
              <a:buNone/>
              <a:defRPr/>
            </a:pPr>
            <a:endParaRPr lang="en-US" altLang="en-US" sz="2400" dirty="0"/>
          </a:p>
          <a:p>
            <a:pPr marL="0" indent="0" algn="ctr" defTabSz="381000">
              <a:buFontTx/>
              <a:buNone/>
              <a:defRPr/>
            </a:pPr>
            <a:r>
              <a:rPr lang="en-US" altLang="en-US" sz="2400" dirty="0"/>
              <a:t>(Concept of White)</a:t>
            </a:r>
          </a:p>
          <a:p>
            <a:pPr marL="0" indent="0" algn="ctr" defTabSz="381000">
              <a:buFontTx/>
              <a:buNone/>
              <a:defRPr/>
            </a:pPr>
            <a:endParaRPr lang="en-US" altLang="en-US" sz="2400" dirty="0"/>
          </a:p>
        </p:txBody>
      </p:sp>
      <p:cxnSp>
        <p:nvCxnSpPr>
          <p:cNvPr id="12291" name="Straight Arrow Connector 2">
            <a:extLst>
              <a:ext uri="{FF2B5EF4-FFF2-40B4-BE49-F238E27FC236}">
                <a16:creationId xmlns:a16="http://schemas.microsoft.com/office/drawing/2014/main" id="{74B98C7B-5554-41D8-B056-E34E6AB43C9C}"/>
              </a:ext>
            </a:extLst>
          </p:cNvPr>
          <p:cNvCxnSpPr>
            <a:cxnSpLocks noChangeShapeType="1"/>
          </p:cNvCxnSpPr>
          <p:nvPr/>
        </p:nvCxnSpPr>
        <p:spPr bwMode="auto">
          <a:xfrm>
            <a:off x="3048000" y="3886200"/>
            <a:ext cx="685800" cy="5334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292" name="Straight Arrow Connector 8">
            <a:extLst>
              <a:ext uri="{FF2B5EF4-FFF2-40B4-BE49-F238E27FC236}">
                <a16:creationId xmlns:a16="http://schemas.microsoft.com/office/drawing/2014/main" id="{AE235FEF-240D-43FA-95A9-E1A845130833}"/>
              </a:ext>
            </a:extLst>
          </p:cNvPr>
          <p:cNvCxnSpPr>
            <a:cxnSpLocks noChangeShapeType="1"/>
          </p:cNvCxnSpPr>
          <p:nvPr/>
        </p:nvCxnSpPr>
        <p:spPr bwMode="auto">
          <a:xfrm>
            <a:off x="4513263" y="3924300"/>
            <a:ext cx="0" cy="4953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293" name="Straight Arrow Connector 13">
            <a:extLst>
              <a:ext uri="{FF2B5EF4-FFF2-40B4-BE49-F238E27FC236}">
                <a16:creationId xmlns:a16="http://schemas.microsoft.com/office/drawing/2014/main" id="{40810EC0-2481-4000-9F31-25536C0E8FD2}"/>
              </a:ext>
            </a:extLst>
          </p:cNvPr>
          <p:cNvCxnSpPr>
            <a:cxnSpLocks noChangeShapeType="1"/>
          </p:cNvCxnSpPr>
          <p:nvPr/>
        </p:nvCxnSpPr>
        <p:spPr bwMode="auto">
          <a:xfrm flipH="1">
            <a:off x="5600700" y="3924300"/>
            <a:ext cx="533400" cy="4953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advClick="0">
    <p:cover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90600" y="228600"/>
            <a:ext cx="7217110" cy="6239533"/>
          </a:xfrm>
          <a:prstGeom prst="rect">
            <a:avLst/>
          </a:prstGeom>
        </p:spPr>
      </p:pic>
    </p:spTree>
    <p:extLst>
      <p:ext uri="{BB962C8B-B14F-4D97-AF65-F5344CB8AC3E}">
        <p14:creationId xmlns:p14="http://schemas.microsoft.com/office/powerpoint/2010/main" val="4092882796"/>
      </p:ext>
    </p:extLst>
  </p:cSld>
  <p:clrMapOvr>
    <a:masterClrMapping/>
  </p:clrMapOvr>
  <p:transition advClick="0">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9E4E171F-48F5-4830-9373-0C98CCCBA8D5}"/>
              </a:ext>
            </a:extLst>
          </p:cNvPr>
          <p:cNvSpPr>
            <a:spLocks noGrp="1" noChangeArrowheads="1"/>
          </p:cNvSpPr>
          <p:nvPr>
            <p:ph type="subTitle" idx="4294967295"/>
          </p:nvPr>
        </p:nvSpPr>
        <p:spPr bwMode="auto">
          <a:xfrm>
            <a:off x="257175" y="228600"/>
            <a:ext cx="8678863" cy="6616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b="1" dirty="0"/>
              <a:t>Locke on Perception</a:t>
            </a:r>
            <a:endParaRPr lang="en-US" altLang="en-US" sz="2400" b="1" dirty="0">
              <a:solidFill>
                <a:srgbClr val="FF0000"/>
              </a:solidFill>
            </a:endParaRPr>
          </a:p>
          <a:p>
            <a:pPr marL="0" indent="0" defTabSz="381000">
              <a:buFontTx/>
              <a:buNone/>
              <a:defRPr/>
            </a:pPr>
            <a:r>
              <a:rPr lang="en-US" altLang="en-US" sz="2400" dirty="0"/>
              <a:t>To perceive is: to have simple ideas of sensation appear in the window of consciousness.</a:t>
            </a:r>
          </a:p>
          <a:p>
            <a:pPr marL="0" indent="0" algn="ctr" defTabSz="381000">
              <a:buFontTx/>
              <a:buNone/>
              <a:defRPr/>
            </a:pPr>
            <a:r>
              <a:rPr lang="en-US" altLang="en-US" sz="2400" i="1" dirty="0"/>
              <a:t>Three Consequences</a:t>
            </a:r>
          </a:p>
          <a:p>
            <a:pPr marL="514350" indent="-514350" defTabSz="381000">
              <a:buFontTx/>
              <a:buAutoNum type="romanLcParenBoth"/>
              <a:defRPr/>
            </a:pPr>
            <a:r>
              <a:rPr lang="en-US" altLang="en-US" sz="2400" dirty="0"/>
              <a:t>Direct vs. Indirect Object of Perception</a:t>
            </a:r>
          </a:p>
          <a:p>
            <a:pPr marL="514350" indent="-514350" defTabSz="381000">
              <a:buFontTx/>
              <a:buAutoNum type="romanLcParenBoth"/>
              <a:defRPr/>
            </a:pPr>
            <a:r>
              <a:rPr lang="en-US" altLang="en-US" sz="2400" dirty="0"/>
              <a:t>Perceptual Atomism</a:t>
            </a:r>
          </a:p>
          <a:p>
            <a:pPr marL="514350" indent="-514350" defTabSz="381000">
              <a:buFontTx/>
              <a:buAutoNum type="romanLcParenBoth"/>
              <a:defRPr/>
            </a:pPr>
            <a:r>
              <a:rPr lang="en-US" altLang="en-US" sz="2400" dirty="0"/>
              <a:t>Simple ideas never invented</a:t>
            </a:r>
          </a:p>
          <a:p>
            <a:pPr marL="0" indent="0" algn="ctr" defTabSz="381000">
              <a:buFontTx/>
              <a:buNone/>
              <a:defRPr/>
            </a:pPr>
            <a:r>
              <a:rPr lang="en-US" altLang="en-US" sz="2400" i="1" dirty="0" err="1"/>
              <a:t>Molyneux’s</a:t>
            </a:r>
            <a:r>
              <a:rPr lang="en-US" altLang="en-US" sz="2400" i="1" dirty="0"/>
              <a:t> Problem</a:t>
            </a:r>
            <a:endParaRPr lang="en-US" altLang="en-US" sz="2400" dirty="0"/>
          </a:p>
          <a:p>
            <a:pPr marL="0" indent="0" defTabSz="381000">
              <a:buFontTx/>
              <a:buNone/>
              <a:defRPr/>
            </a:pPr>
            <a:r>
              <a:rPr lang="en-US" altLang="en-US" sz="2400" dirty="0"/>
              <a:t>The Blind Man Test: If a congenitally blind person who knows geometry were to be given sight and asked to distinguish two 3D objects (a Cube and a Sphere) presented for them to gaze upon, could they tell which was the Cube, which the Sphere?</a:t>
            </a:r>
          </a:p>
          <a:p>
            <a:pPr marL="0" indent="0" algn="ctr" defTabSz="381000">
              <a:buFontTx/>
              <a:buNone/>
              <a:defRPr/>
            </a:pPr>
            <a:r>
              <a:rPr lang="en-US" altLang="en-US" sz="2400" i="1" dirty="0"/>
              <a:t>Locke’s Answer</a:t>
            </a:r>
            <a:endParaRPr lang="en-US" altLang="en-US" sz="2400" dirty="0"/>
          </a:p>
          <a:p>
            <a:pPr marL="0" indent="0" defTabSz="381000">
              <a:buFontTx/>
              <a:buNone/>
              <a:defRPr/>
            </a:pPr>
            <a:r>
              <a:rPr lang="en-US" altLang="en-US" sz="2400" dirty="0"/>
              <a:t>No, because each involves a concept, and the blind person lacks a </a:t>
            </a:r>
            <a:r>
              <a:rPr lang="en-US" altLang="en-US" sz="2400" i="1" dirty="0"/>
              <a:t>visual concept of either object</a:t>
            </a:r>
            <a:r>
              <a:rPr lang="en-US" altLang="en-US" sz="2400" dirty="0"/>
              <a:t>.</a:t>
            </a:r>
          </a:p>
          <a:p>
            <a:pPr marL="0" indent="0" algn="ctr" defTabSz="381000">
              <a:buFontTx/>
              <a:buNone/>
              <a:defRPr/>
            </a:pPr>
            <a:endParaRPr lang="en-US" altLang="en-US" sz="2400" dirty="0"/>
          </a:p>
        </p:txBody>
      </p:sp>
    </p:spTree>
  </p:cSld>
  <p:clrMapOvr>
    <a:masterClrMapping/>
  </p:clrMapOvr>
  <p:transition advClick="0">
    <p:cover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8CA4D7AF-45C7-4B7E-8094-452DB2759C1E}"/>
              </a:ext>
            </a:extLst>
          </p:cNvPr>
          <p:cNvSpPr>
            <a:spLocks noGrp="1" noChangeArrowheads="1"/>
          </p:cNvSpPr>
          <p:nvPr>
            <p:ph type="subTitle" idx="4294967295"/>
          </p:nvPr>
        </p:nvSpPr>
        <p:spPr bwMode="auto">
          <a:xfrm>
            <a:off x="257175" y="228600"/>
            <a:ext cx="8678863" cy="657410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i="1" dirty="0"/>
              <a:t>Two Consequences of </a:t>
            </a:r>
            <a:r>
              <a:rPr lang="en-US" altLang="en-US" sz="2400" i="1" dirty="0" err="1"/>
              <a:t>Molyneux’s</a:t>
            </a:r>
            <a:r>
              <a:rPr lang="en-US" altLang="en-US" sz="2400" i="1" dirty="0"/>
              <a:t> Problem</a:t>
            </a:r>
          </a:p>
          <a:p>
            <a:pPr marL="514350" indent="-514350" defTabSz="381000">
              <a:buFontTx/>
              <a:buAutoNum type="romanLcParenBoth"/>
              <a:defRPr/>
            </a:pPr>
            <a:r>
              <a:rPr lang="en-US" altLang="en-US" sz="2400" dirty="0"/>
              <a:t>Atomic ideas come first, and are </a:t>
            </a:r>
            <a:r>
              <a:rPr lang="en-US" altLang="en-US" sz="2400" dirty="0" err="1"/>
              <a:t>uninterpreted</a:t>
            </a:r>
            <a:endParaRPr lang="en-US" altLang="en-US" sz="2400" dirty="0"/>
          </a:p>
          <a:p>
            <a:pPr marL="514350" indent="-514350" defTabSz="381000">
              <a:buFontTx/>
              <a:buAutoNum type="romanLcParenBoth"/>
              <a:defRPr/>
            </a:pPr>
            <a:r>
              <a:rPr lang="en-US" altLang="en-US" sz="2400" dirty="0"/>
              <a:t>Simple ideas are neither invented nor innate</a:t>
            </a:r>
          </a:p>
          <a:p>
            <a:pPr marL="0" indent="0" algn="ctr" defTabSz="381000">
              <a:buFontTx/>
              <a:buNone/>
              <a:defRPr/>
            </a:pPr>
            <a:r>
              <a:rPr lang="en-US" altLang="en-US" sz="2400" b="1" i="1" dirty="0"/>
              <a:t>Locke on Primary and Secondary Qualities</a:t>
            </a:r>
            <a:endParaRPr lang="en-US" altLang="en-US" sz="2400" b="1" dirty="0">
              <a:highlight>
                <a:srgbClr val="FFFF00"/>
              </a:highlight>
            </a:endParaRPr>
          </a:p>
          <a:p>
            <a:pPr marL="0" indent="0" defTabSz="381000">
              <a:buFontTx/>
              <a:buNone/>
              <a:defRPr/>
            </a:pPr>
            <a:r>
              <a:rPr lang="en-US" altLang="en-US" sz="2400" dirty="0"/>
              <a:t>Quality: the power of an object to produce an effect (simple idea of sensation) in the mind.</a:t>
            </a:r>
          </a:p>
          <a:p>
            <a:pPr marL="0" indent="0" defTabSz="381000">
              <a:buFontTx/>
              <a:buNone/>
              <a:defRPr/>
            </a:pPr>
            <a:r>
              <a:rPr lang="en-US" altLang="en-US" sz="2400" dirty="0"/>
              <a:t>Primary Quality (PQ): power of an object to produce a simple idea of sensation that resembles its cause in the object.</a:t>
            </a:r>
          </a:p>
          <a:p>
            <a:pPr marL="0" indent="0" defTabSz="381000">
              <a:buFontTx/>
              <a:buNone/>
              <a:defRPr/>
            </a:pPr>
            <a:r>
              <a:rPr lang="en-US" altLang="en-US" sz="2400" dirty="0"/>
              <a:t>Secondary Quality (SQ): power of an object to produce a simple idea of sensation that fails to resemble its cause in the object.</a:t>
            </a:r>
          </a:p>
          <a:p>
            <a:pPr marL="0" indent="0" defTabSz="381000">
              <a:buFontTx/>
              <a:buNone/>
              <a:defRPr/>
            </a:pPr>
            <a:r>
              <a:rPr lang="en-US" altLang="en-US" sz="2400" dirty="0"/>
              <a:t>Idea of a PQ (IPQ): simple idea of sensation caused by PQs in the object that resembles its cause in the object.</a:t>
            </a:r>
          </a:p>
          <a:p>
            <a:pPr marL="0" indent="0" defTabSz="381000">
              <a:buFontTx/>
              <a:buNone/>
              <a:defRPr/>
            </a:pPr>
            <a:r>
              <a:rPr lang="en-US" altLang="en-US" sz="2400" dirty="0"/>
              <a:t>Idea of an SQ (ISQ): simple idea of sensation caused by the object that fails to resembles its cause in the object (which is always a PQ, but misperceived as an SQ)</a:t>
            </a:r>
          </a:p>
          <a:p>
            <a:pPr marL="0" indent="0" algn="ctr" defTabSz="381000">
              <a:buFontTx/>
              <a:buNone/>
              <a:defRPr/>
            </a:pPr>
            <a:endParaRPr lang="en-US" altLang="en-US" sz="2400" dirty="0"/>
          </a:p>
        </p:txBody>
      </p:sp>
    </p:spTree>
  </p:cSld>
  <p:clrMapOvr>
    <a:masterClrMapping/>
  </p:clrMapOvr>
  <p:transition advClick="0">
    <p:cover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9EF903EE-2C7F-49AE-AC7A-FDC101E20B7F}"/>
              </a:ext>
            </a:extLst>
          </p:cNvPr>
          <p:cNvSpPr>
            <a:spLocks noGrp="1" noChangeArrowheads="1"/>
          </p:cNvSpPr>
          <p:nvPr>
            <p:ph type="subTitle" idx="4294967295"/>
          </p:nvPr>
        </p:nvSpPr>
        <p:spPr bwMode="auto">
          <a:xfrm>
            <a:off x="257175" y="228600"/>
            <a:ext cx="8678863" cy="6616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i="1" dirty="0"/>
              <a:t>Some Distinctions</a:t>
            </a:r>
          </a:p>
          <a:p>
            <a:pPr marL="514350" indent="-514350" defTabSz="381000">
              <a:buFontTx/>
              <a:buAutoNum type="romanLcParenBoth"/>
              <a:defRPr/>
            </a:pPr>
            <a:r>
              <a:rPr lang="en-US" altLang="en-US" sz="2400" dirty="0"/>
              <a:t>PQs vs. IPQs</a:t>
            </a:r>
          </a:p>
          <a:p>
            <a:pPr marL="514350" indent="-514350" defTabSz="381000">
              <a:buFontTx/>
              <a:buAutoNum type="romanLcParenBoth"/>
              <a:defRPr/>
            </a:pPr>
            <a:r>
              <a:rPr lang="en-US" altLang="en-US" sz="2400" dirty="0"/>
              <a:t>SQs vs. ISQs</a:t>
            </a:r>
          </a:p>
          <a:p>
            <a:pPr marL="514350" indent="-514350" defTabSz="381000">
              <a:buFontTx/>
              <a:buAutoNum type="romanLcParenBoth"/>
              <a:defRPr/>
            </a:pPr>
            <a:r>
              <a:rPr lang="en-US" altLang="en-US" sz="2400" dirty="0"/>
              <a:t>Tertiary Qualities (TQs) vs. Ideas of Tertiary Qualities (ITQs) [ISQs always intervene]</a:t>
            </a:r>
          </a:p>
          <a:p>
            <a:pPr marL="0" indent="0" defTabSz="381000">
              <a:buFontTx/>
              <a:buNone/>
              <a:defRPr/>
            </a:pPr>
            <a:r>
              <a:rPr lang="en-US" altLang="en-US" sz="2400" dirty="0"/>
              <a:t>How to tell whether a simple idea of sensation is an IPQ or an ISQ or an ITQ: check to see if the idea arises in more than one sense. If it does, then it is an IPQ, not an ISQ or ITQ.</a:t>
            </a:r>
          </a:p>
          <a:p>
            <a:pPr marL="0" indent="0" algn="ctr" defTabSz="381000">
              <a:buFontTx/>
              <a:buNone/>
              <a:defRPr/>
            </a:pPr>
            <a:r>
              <a:rPr lang="en-US" altLang="en-US" sz="2400" b="1" dirty="0"/>
              <a:t>Two Problems with Locke’s PQ/SQ Distinction</a:t>
            </a:r>
            <a:endParaRPr lang="en-US" altLang="en-US" sz="2400" dirty="0"/>
          </a:p>
          <a:p>
            <a:pPr marL="0" indent="0" defTabSz="381000">
              <a:buFontTx/>
              <a:buNone/>
              <a:defRPr/>
            </a:pPr>
            <a:r>
              <a:rPr lang="en-US" sz="2400" dirty="0"/>
              <a:t>Problem I (Berkeley's): how to tell PQs from SQs (without sense-independent access to objects)</a:t>
            </a:r>
          </a:p>
          <a:p>
            <a:pPr marL="0" indent="0" defTabSz="381000">
              <a:buFontTx/>
              <a:buNone/>
              <a:defRPr/>
            </a:pPr>
            <a:r>
              <a:rPr lang="en-US" sz="2400" dirty="0"/>
              <a:t>Problem II (Plato's): do </a:t>
            </a:r>
            <a:r>
              <a:rPr lang="en-US" sz="2400" u="sng" dirty="0"/>
              <a:t>either</a:t>
            </a:r>
            <a:r>
              <a:rPr lang="en-US" sz="2400" dirty="0"/>
              <a:t> IPQs or ISQs </a:t>
            </a:r>
            <a:r>
              <a:rPr lang="en-US" sz="2400" u="sng" dirty="0"/>
              <a:t>ever</a:t>
            </a:r>
            <a:r>
              <a:rPr lang="en-US" sz="2400" dirty="0"/>
              <a:t> necessarily represent objects accurately?</a:t>
            </a:r>
          </a:p>
          <a:p>
            <a:pPr marL="0" indent="0" defTabSz="381000">
              <a:buFontTx/>
              <a:buNone/>
              <a:defRPr/>
            </a:pPr>
            <a:r>
              <a:rPr lang="en-US" altLang="en-US" sz="2400" b="1" dirty="0"/>
              <a:t>	</a:t>
            </a:r>
            <a:r>
              <a:rPr lang="en-US" altLang="en-US" sz="2400" dirty="0"/>
              <a:t>Examples: (</a:t>
            </a:r>
            <a:r>
              <a:rPr lang="en-US" altLang="en-US" sz="2400" dirty="0" err="1"/>
              <a:t>i</a:t>
            </a:r>
            <a:r>
              <a:rPr lang="en-US" altLang="en-US" sz="2400" dirty="0"/>
              <a:t>) </a:t>
            </a:r>
            <a:r>
              <a:rPr lang="en-US" sz="2400" dirty="0"/>
              <a:t>same distal object/different proximal stimuli</a:t>
            </a:r>
          </a:p>
          <a:p>
            <a:pPr marL="0" indent="0" defTabSz="381000">
              <a:buFontTx/>
              <a:buNone/>
              <a:defRPr/>
            </a:pPr>
            <a:r>
              <a:rPr lang="en-US" altLang="en-US" sz="2400" dirty="0"/>
              <a:t>					(ii) </a:t>
            </a:r>
            <a:r>
              <a:rPr lang="en-US" sz="2400" dirty="0"/>
              <a:t>different distal objects/same proximal stimuli</a:t>
            </a:r>
            <a:endParaRPr lang="en-US" altLang="en-US" sz="2400" dirty="0"/>
          </a:p>
          <a:p>
            <a:pPr marL="0" indent="0" algn="ctr" defTabSz="381000">
              <a:buFontTx/>
              <a:buNone/>
              <a:defRPr/>
            </a:pPr>
            <a:endParaRPr lang="en-US" altLang="en-US" sz="2400" dirty="0"/>
          </a:p>
        </p:txBody>
      </p:sp>
    </p:spTree>
  </p:cSld>
  <p:clrMapOvr>
    <a:masterClrMapping/>
  </p:clrMapOvr>
  <p:transition advClick="0">
    <p:cover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30289AF8-0F88-4506-BAF9-16235917B81A}"/>
              </a:ext>
            </a:extLst>
          </p:cNvPr>
          <p:cNvSpPr>
            <a:spLocks noGrp="1" noChangeArrowheads="1"/>
          </p:cNvSpPr>
          <p:nvPr>
            <p:ph type="subTitle" idx="4294967295"/>
          </p:nvPr>
        </p:nvSpPr>
        <p:spPr bwMode="auto">
          <a:xfrm>
            <a:off x="257175" y="228600"/>
            <a:ext cx="8678863" cy="565077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b="1" dirty="0"/>
              <a:t>Locke’s Theory of Corporeal Substance</a:t>
            </a:r>
          </a:p>
          <a:p>
            <a:pPr>
              <a:defRPr/>
            </a:pPr>
            <a:r>
              <a:rPr lang="en-US" sz="2200" dirty="0"/>
              <a:t>So what's a substance? (Individual objects (aka “lowercase s” substances) </a:t>
            </a:r>
            <a:r>
              <a:rPr lang="en-US" sz="2200" b="1" i="1" dirty="0"/>
              <a:t>or</a:t>
            </a:r>
            <a:r>
              <a:rPr lang="en-US" sz="2200" dirty="0"/>
              <a:t> Sub-stance (that which “stands under” the properties of anything that exists [from Aristotle])</a:t>
            </a:r>
            <a:endParaRPr lang="en-US" sz="2200" b="1" dirty="0">
              <a:solidFill>
                <a:srgbClr val="FF0000"/>
              </a:solidFill>
            </a:endParaRPr>
          </a:p>
          <a:p>
            <a:pPr>
              <a:defRPr/>
            </a:pPr>
            <a:r>
              <a:rPr lang="en-US" sz="2200" dirty="0"/>
              <a:t>L's critique of traditional metaphysical realism: since we lack perceptual access to Sub-stance, and only have access to simple ideas of sensation, which are what we take to be the properties of individual objects, objects are knowable </a:t>
            </a:r>
            <a:r>
              <a:rPr lang="en-US" sz="2200" i="1" dirty="0"/>
              <a:t>only </a:t>
            </a:r>
            <a:r>
              <a:rPr lang="en-US" sz="2200" dirty="0"/>
              <a:t>as “bundles of sensible properties”, some of which exist as they appear (IPQs) and some of which do not (ISQs)</a:t>
            </a:r>
          </a:p>
          <a:p>
            <a:pPr>
              <a:defRPr/>
            </a:pPr>
            <a:r>
              <a:rPr lang="en-US" sz="2200" dirty="0"/>
              <a:t>L's cautious epistemological (scientific) realism: all objects of human experience can only be known as bundles of sensible properties, some of which are directly perceivable (IPQs) and some of which are not (ISQs). For the latter, he appeals to the "</a:t>
            </a:r>
            <a:r>
              <a:rPr lang="en-US" sz="2200" dirty="0" err="1"/>
              <a:t>corpuscularian</a:t>
            </a:r>
            <a:r>
              <a:rPr lang="en-US" sz="2200" dirty="0"/>
              <a:t>" hypothesis to capture the "real internal constitution" of individual substances (particular objects).</a:t>
            </a:r>
          </a:p>
        </p:txBody>
      </p:sp>
    </p:spTree>
  </p:cSld>
  <p:clrMapOvr>
    <a:masterClrMapping/>
  </p:clrMapOvr>
  <p:transition advClick="0">
    <p:cover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30289AF8-0F88-4506-BAF9-16235917B81A}"/>
              </a:ext>
            </a:extLst>
          </p:cNvPr>
          <p:cNvSpPr>
            <a:spLocks noGrp="1" noChangeArrowheads="1"/>
          </p:cNvSpPr>
          <p:nvPr>
            <p:ph type="subTitle" idx="4294967295"/>
          </p:nvPr>
        </p:nvSpPr>
        <p:spPr bwMode="auto">
          <a:xfrm>
            <a:off x="257175" y="228600"/>
            <a:ext cx="8678863" cy="616168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b="1" dirty="0"/>
              <a:t>Locke’s Critique of Metaphysical </a:t>
            </a:r>
            <a:r>
              <a:rPr lang="en-US" altLang="en-US" sz="2400" b="1" u="sng" dirty="0"/>
              <a:t>Physical</a:t>
            </a:r>
            <a:r>
              <a:rPr lang="en-US" altLang="en-US" sz="2400" b="1" dirty="0"/>
              <a:t> Substance</a:t>
            </a:r>
          </a:p>
          <a:p>
            <a:pPr>
              <a:defRPr/>
            </a:pPr>
            <a:r>
              <a:rPr lang="en-US" sz="2200" dirty="0"/>
              <a:t>Since individual substances (particular objects of perception) consist in nothing more than bundles of sensible properties based on concepts of their properties derived from simple ideas of sensation, we cannot know the Sub-stance that stands under those properties.</a:t>
            </a:r>
          </a:p>
          <a:p>
            <a:pPr>
              <a:defRPr/>
            </a:pPr>
            <a:r>
              <a:rPr lang="en-US" sz="2200" dirty="0"/>
              <a:t>But the individual identity of physical objects, for metaphysical realists, is established by appeal to both its essential properties (the object’s “form”) and the Sub-stance that these properties </a:t>
            </a:r>
            <a:r>
              <a:rPr lang="en-US" sz="2200" i="1" dirty="0"/>
              <a:t>uniquely inhabit</a:t>
            </a:r>
            <a:r>
              <a:rPr lang="en-US" sz="2200" dirty="0"/>
              <a:t>. Identity is therefore a product of the </a:t>
            </a:r>
            <a:r>
              <a:rPr lang="en-US" sz="2200" i="1" dirty="0"/>
              <a:t>combination </a:t>
            </a:r>
            <a:r>
              <a:rPr lang="en-US" sz="2200" dirty="0"/>
              <a:t>of perceivable sensible properties </a:t>
            </a:r>
            <a:r>
              <a:rPr lang="en-US" sz="2200" b="1" dirty="0"/>
              <a:t>and</a:t>
            </a:r>
            <a:r>
              <a:rPr lang="en-US" sz="2200" dirty="0"/>
              <a:t> unperceivable Sub-stance in which they exist.</a:t>
            </a:r>
          </a:p>
          <a:p>
            <a:pPr>
              <a:defRPr/>
            </a:pPr>
            <a:r>
              <a:rPr lang="en-US" sz="2200" b="1" dirty="0"/>
              <a:t>New Problem</a:t>
            </a:r>
            <a:r>
              <a:rPr lang="en-US" sz="2200" dirty="0"/>
              <a:t>: how to establish the identity of physical objects over time given Lockean empiricism about the nature of objects?</a:t>
            </a:r>
          </a:p>
          <a:p>
            <a:pPr>
              <a:defRPr/>
            </a:pPr>
            <a:r>
              <a:rPr lang="en-US" sz="2200" dirty="0"/>
              <a:t>Answer: Fortunately, no two physical objects can occupy the same space at the same time, so that fixes their identity.</a:t>
            </a:r>
          </a:p>
          <a:p>
            <a:pPr>
              <a:defRPr/>
            </a:pPr>
            <a:endParaRPr lang="en-US" sz="2400" dirty="0"/>
          </a:p>
        </p:txBody>
      </p:sp>
    </p:spTree>
    <p:extLst>
      <p:ext uri="{BB962C8B-B14F-4D97-AF65-F5344CB8AC3E}">
        <p14:creationId xmlns:p14="http://schemas.microsoft.com/office/powerpoint/2010/main" val="1675762334"/>
      </p:ext>
    </p:extLst>
  </p:cSld>
  <p:clrMapOvr>
    <a:masterClrMapping/>
  </p:clrMapOvr>
  <p:transition advClick="0">
    <p:cover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30289AF8-0F88-4506-BAF9-16235917B81A}"/>
              </a:ext>
            </a:extLst>
          </p:cNvPr>
          <p:cNvSpPr>
            <a:spLocks noGrp="1" noChangeArrowheads="1"/>
          </p:cNvSpPr>
          <p:nvPr>
            <p:ph type="subTitle" idx="4294967295"/>
          </p:nvPr>
        </p:nvSpPr>
        <p:spPr bwMode="auto">
          <a:xfrm>
            <a:off x="257175" y="228600"/>
            <a:ext cx="8678863" cy="537993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a:buNone/>
              <a:defRPr/>
            </a:pPr>
            <a:r>
              <a:rPr lang="en-US" sz="2400" b="1" dirty="0"/>
              <a:t>Locke's Critique of Metaphysical </a:t>
            </a:r>
            <a:r>
              <a:rPr lang="en-US" sz="2400" b="1" u="sng" dirty="0"/>
              <a:t>Mental</a:t>
            </a:r>
            <a:r>
              <a:rPr lang="en-US" sz="2400" b="1" dirty="0"/>
              <a:t> Substance</a:t>
            </a:r>
            <a:endParaRPr lang="en-US" sz="2400" b="1" dirty="0">
              <a:solidFill>
                <a:srgbClr val="FF0000"/>
              </a:solidFill>
            </a:endParaRPr>
          </a:p>
          <a:p>
            <a:pPr>
              <a:defRPr/>
            </a:pPr>
            <a:r>
              <a:rPr lang="en-US" sz="2200" dirty="0"/>
              <a:t>Given that individual physical substances can only be known by way of their sensible properties, what about </a:t>
            </a:r>
            <a:r>
              <a:rPr lang="en-US" sz="2200" b="1" dirty="0"/>
              <a:t>mental substances</a:t>
            </a:r>
            <a:r>
              <a:rPr lang="en-US" sz="2200" dirty="0"/>
              <a:t> (i.e., human </a:t>
            </a:r>
            <a:r>
              <a:rPr lang="en-US" sz="2200" i="1" dirty="0"/>
              <a:t>minds</a:t>
            </a:r>
            <a:r>
              <a:rPr lang="en-US" sz="2200" dirty="0"/>
              <a:t>)?</a:t>
            </a:r>
          </a:p>
          <a:p>
            <a:pPr>
              <a:defRPr/>
            </a:pPr>
            <a:r>
              <a:rPr lang="en-US" sz="2200" dirty="0"/>
              <a:t>Locke’s answer is that a mind is an individual substance that consists of Something-I-Know-Not-What (the Sub-stance in which its properties, represented by concepts of reflection drawn from simple ideas of reflection, reside) plus the ideas of reflection our experience with our own minds reveals as essential to us.</a:t>
            </a:r>
          </a:p>
          <a:p>
            <a:pPr>
              <a:defRPr/>
            </a:pPr>
            <a:r>
              <a:rPr lang="en-US" sz="2200" dirty="0"/>
              <a:t>This leads to a view of minds in which human beings consist in thinking bodies w/o souls [immaterial Sub-stances]).</a:t>
            </a:r>
          </a:p>
          <a:p>
            <a:pPr>
              <a:defRPr/>
            </a:pPr>
            <a:r>
              <a:rPr lang="en-US" sz="2200" b="1" dirty="0"/>
              <a:t>New Problem: </a:t>
            </a:r>
            <a:r>
              <a:rPr lang="en-US" sz="2200" dirty="0"/>
              <a:t>but the identity of individual minds has been accounted for by metaphysical realists as a combined consequence of the Form of the mind (for Locke = bundle of essential ideas of reflection) and its Sub-stance (</a:t>
            </a:r>
            <a:r>
              <a:rPr lang="en-US" sz="2200" b="1" dirty="0"/>
              <a:t>soul</a:t>
            </a:r>
            <a:r>
              <a:rPr lang="en-US" sz="2200" dirty="0"/>
              <a:t>).</a:t>
            </a:r>
            <a:endParaRPr lang="en-US" sz="2200" b="1" dirty="0"/>
          </a:p>
        </p:txBody>
      </p:sp>
    </p:spTree>
    <p:extLst>
      <p:ext uri="{BB962C8B-B14F-4D97-AF65-F5344CB8AC3E}">
        <p14:creationId xmlns:p14="http://schemas.microsoft.com/office/powerpoint/2010/main" val="3016712975"/>
      </p:ext>
    </p:extLst>
  </p:cSld>
  <p:clrMapOvr>
    <a:masterClrMapping/>
  </p:clrMapOvr>
  <p:transition advClick="0">
    <p:cover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EF358F85-D36C-4ADE-A930-6156C6674CB9}"/>
              </a:ext>
            </a:extLst>
          </p:cNvPr>
          <p:cNvSpPr>
            <a:spLocks noGrp="1" noChangeArrowheads="1"/>
          </p:cNvSpPr>
          <p:nvPr>
            <p:ph type="subTitle" idx="4294967295"/>
          </p:nvPr>
        </p:nvSpPr>
        <p:spPr bwMode="auto">
          <a:xfrm>
            <a:off x="257175" y="228600"/>
            <a:ext cx="8678863" cy="531222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defRPr/>
            </a:pPr>
            <a:r>
              <a:rPr lang="en-US" altLang="en-US" sz="2400" b="1" dirty="0"/>
              <a:t>This generates Locke’s “Problem of Personal Identity”</a:t>
            </a:r>
          </a:p>
          <a:p>
            <a:pPr marL="0" indent="0">
              <a:buFontTx/>
              <a:buNone/>
              <a:defRPr/>
            </a:pPr>
            <a:r>
              <a:rPr lang="en-US" sz="2200" dirty="0"/>
              <a:t>If the identity of a mind (which is the same thing as the identity of a person as Locke defines ‘person’ [=the unique mind of an individual human being] cannot, given the lack of access to the Sub-stance (immaterial Sub-stance [aka </a:t>
            </a:r>
            <a:r>
              <a:rPr lang="en-US" sz="2200" b="1" dirty="0"/>
              <a:t>Soul</a:t>
            </a:r>
            <a:r>
              <a:rPr lang="en-US" sz="2200" dirty="0"/>
              <a:t>]) in which the bundle of essential mental properties of the mind were thought to reside, I can </a:t>
            </a:r>
            <a:r>
              <a:rPr lang="en-US" sz="2200" b="1" dirty="0"/>
              <a:t>know myself </a:t>
            </a:r>
            <a:r>
              <a:rPr lang="en-US" sz="2200" dirty="0"/>
              <a:t>only by means of the impressions (ideas of reflection) left by the effect on my awareness of my mental powers being exercised, and whatever underlies these is a SIKNW, how do I establish who I am and distinguish myself uniquely from all other minds?</a:t>
            </a:r>
          </a:p>
          <a:p>
            <a:pPr marL="0" indent="0" algn="ctr">
              <a:buFontTx/>
              <a:buNone/>
              <a:defRPr/>
            </a:pPr>
            <a:r>
              <a:rPr lang="en-US" sz="2200" dirty="0"/>
              <a:t>Important Caveat: ‘human being’ is </a:t>
            </a:r>
            <a:r>
              <a:rPr lang="en-US" sz="2200" b="1" dirty="0"/>
              <a:t>not a Person</a:t>
            </a:r>
            <a:r>
              <a:rPr lang="en-US" sz="2200" dirty="0"/>
              <a:t> for Locke.</a:t>
            </a:r>
          </a:p>
          <a:p>
            <a:pPr marL="0" indent="0">
              <a:buFontTx/>
              <a:buNone/>
              <a:defRPr/>
            </a:pPr>
            <a:r>
              <a:rPr lang="en-US" sz="2200" dirty="0"/>
              <a:t>He makes this clear in his story about the cobbler and the prince, in which he entertains the possibility, given that mind and body are not obviously </a:t>
            </a:r>
            <a:r>
              <a:rPr lang="en-US" sz="2200" i="1" dirty="0"/>
              <a:t>the same thing</a:t>
            </a:r>
            <a:r>
              <a:rPr lang="en-US" sz="2200" dirty="0"/>
              <a:t>, the mind-as-perceived must be regarded as distinct from the mind-body composite that = a human being.</a:t>
            </a:r>
          </a:p>
        </p:txBody>
      </p:sp>
    </p:spTree>
  </p:cSld>
  <p:clrMapOvr>
    <a:masterClrMapping/>
  </p:clrMapOvr>
  <p:transition advClick="0">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C762FCB-740B-43CE-92DA-8B5D85F2AA42}"/>
              </a:ext>
            </a:extLst>
          </p:cNvPr>
          <p:cNvSpPr>
            <a:spLocks noGrp="1" noChangeArrowheads="1"/>
          </p:cNvSpPr>
          <p:nvPr>
            <p:ph type="title"/>
          </p:nvPr>
        </p:nvSpPr>
        <p:spPr bwMode="auto">
          <a:xfrm>
            <a:off x="457200" y="274638"/>
            <a:ext cx="8229600" cy="615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defTabSz="381000"/>
            <a:r>
              <a:rPr lang="en-US" altLang="en-US" sz="4000" b="1">
                <a:solidFill>
                  <a:srgbClr val="FFFFFF"/>
                </a:solidFill>
                <a:latin typeface="Times New Roman" panose="02020603050405020304" pitchFamily="18" charset="0"/>
              </a:rPr>
              <a:t>Mind/Body Problem </a:t>
            </a:r>
            <a:r>
              <a:rPr lang="en-US" altLang="en-US" sz="4000" b="1" i="1">
                <a:solidFill>
                  <a:srgbClr val="FFFFFF"/>
                </a:solidFill>
                <a:latin typeface="Times New Roman" panose="02020603050405020304" pitchFamily="18" charset="0"/>
              </a:rPr>
              <a:t>Redux</a:t>
            </a:r>
            <a:endParaRPr lang="en-US" altLang="en-US" sz="4000" b="1">
              <a:solidFill>
                <a:srgbClr val="FFFFFF"/>
              </a:solidFill>
              <a:latin typeface="Times New Roman" panose="02020603050405020304" pitchFamily="18" charset="0"/>
            </a:endParaRPr>
          </a:p>
        </p:txBody>
      </p:sp>
      <p:sp>
        <p:nvSpPr>
          <p:cNvPr id="3075" name="Rectangle 6">
            <a:extLst>
              <a:ext uri="{FF2B5EF4-FFF2-40B4-BE49-F238E27FC236}">
                <a16:creationId xmlns:a16="http://schemas.microsoft.com/office/drawing/2014/main" id="{088A2D16-5194-4140-A53B-B969470855F5}"/>
              </a:ext>
            </a:extLst>
          </p:cNvPr>
          <p:cNvSpPr>
            <a:spLocks noGrp="1" noChangeArrowheads="1"/>
          </p:cNvSpPr>
          <p:nvPr>
            <p:ph idx="1"/>
          </p:nvPr>
        </p:nvSpPr>
        <p:spPr bwMode="auto">
          <a:xfrm>
            <a:off x="457200" y="1155700"/>
            <a:ext cx="8229600" cy="5048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indent="0" algn="ctr" defTabSz="381000">
              <a:spcBef>
                <a:spcPct val="0"/>
              </a:spcBef>
              <a:buFontTx/>
              <a:buNone/>
            </a:pPr>
            <a:r>
              <a:rPr lang="en-US" altLang="en-US" sz="2200">
                <a:solidFill>
                  <a:srgbClr val="CCE6FF"/>
                </a:solidFill>
                <a:latin typeface="Times New Roman" panose="02020603050405020304" pitchFamily="18" charset="0"/>
              </a:rPr>
              <a:t>How to avoid RD’s solution to Mind/Body Problem:</a:t>
            </a:r>
          </a:p>
          <a:p>
            <a:pPr marL="0" indent="0" algn="ctr" defTabSz="381000">
              <a:spcBef>
                <a:spcPct val="0"/>
              </a:spcBef>
              <a:buFontTx/>
              <a:buNone/>
            </a:pPr>
            <a:r>
              <a:rPr lang="en-US" altLang="en-US" sz="2200" b="1">
                <a:latin typeface="Times New Roman" panose="02020603050405020304" pitchFamily="18" charset="0"/>
              </a:rPr>
              <a:t>Depends on Diagnosis of the Source of the Problem</a:t>
            </a:r>
          </a:p>
          <a:p>
            <a:pPr marL="0" indent="0" algn="ctr" defTabSz="381000">
              <a:spcBef>
                <a:spcPct val="0"/>
              </a:spcBef>
              <a:buFontTx/>
              <a:buNone/>
            </a:pPr>
            <a:r>
              <a:rPr lang="en-US" altLang="en-US" sz="2200" b="1">
                <a:latin typeface="Times New Roman" panose="02020603050405020304" pitchFamily="18" charset="0"/>
              </a:rPr>
              <a:t>Is it a consequence of Substance Dualism?</a:t>
            </a:r>
          </a:p>
          <a:p>
            <a:pPr marL="0" indent="0" algn="ctr" defTabSz="381000">
              <a:spcBef>
                <a:spcPct val="0"/>
              </a:spcBef>
              <a:buFontTx/>
              <a:buNone/>
            </a:pPr>
            <a:r>
              <a:rPr lang="en-US" altLang="en-US" sz="2200" b="1">
                <a:latin typeface="Times New Roman" panose="02020603050405020304" pitchFamily="18" charset="0"/>
              </a:rPr>
              <a:t>Or is it a consequence of Property Dualism?</a:t>
            </a:r>
          </a:p>
          <a:p>
            <a:pPr marL="0" indent="0" algn="ctr" defTabSz="381000">
              <a:spcBef>
                <a:spcPts val="1200"/>
              </a:spcBef>
              <a:buFontTx/>
              <a:buNone/>
            </a:pPr>
            <a:r>
              <a:rPr lang="en-US" altLang="en-US" sz="2200" b="1">
                <a:latin typeface="Times New Roman" panose="02020603050405020304" pitchFamily="18" charset="0"/>
              </a:rPr>
              <a:t>If Substance Dualism, then you can…</a:t>
            </a:r>
          </a:p>
          <a:p>
            <a:pPr marL="0" indent="0" algn="ctr" defTabSz="381000">
              <a:spcBef>
                <a:spcPct val="0"/>
              </a:spcBef>
              <a:buFontTx/>
              <a:buNone/>
            </a:pPr>
            <a:r>
              <a:rPr lang="en-US" altLang="en-US" sz="2200" b="1">
                <a:latin typeface="Times New Roman" panose="02020603050405020304" pitchFamily="18" charset="0"/>
              </a:rPr>
              <a:t>Do Away with Minds: Materialist Monism (Hobbes)</a:t>
            </a:r>
          </a:p>
          <a:p>
            <a:pPr marL="0" indent="0" algn="ctr" defTabSz="381000">
              <a:spcBef>
                <a:spcPct val="0"/>
              </a:spcBef>
              <a:buFontTx/>
              <a:buNone/>
            </a:pPr>
            <a:r>
              <a:rPr lang="en-US" altLang="en-US" sz="2200" b="1">
                <a:latin typeface="Times New Roman" panose="02020603050405020304" pitchFamily="18" charset="0"/>
              </a:rPr>
              <a:t>Do Away with Bodies: Immaterialist Monism (Leibniz)</a:t>
            </a:r>
          </a:p>
          <a:p>
            <a:pPr marL="0" indent="0" algn="ctr" defTabSz="381000">
              <a:spcBef>
                <a:spcPts val="1200"/>
              </a:spcBef>
              <a:buFontTx/>
              <a:buNone/>
            </a:pPr>
            <a:r>
              <a:rPr lang="en-US" altLang="en-US" sz="2200" b="1">
                <a:latin typeface="Times New Roman" panose="02020603050405020304" pitchFamily="18" charset="0"/>
              </a:rPr>
              <a:t>If </a:t>
            </a:r>
            <a:r>
              <a:rPr lang="en-US" altLang="en-US" sz="2200" b="1" i="1">
                <a:latin typeface="Times New Roman" panose="02020603050405020304" pitchFamily="18" charset="0"/>
              </a:rPr>
              <a:t>Property Dualism</a:t>
            </a:r>
            <a:r>
              <a:rPr lang="en-US" altLang="en-US" sz="2200" b="1">
                <a:latin typeface="Times New Roman" panose="02020603050405020304" pitchFamily="18" charset="0"/>
              </a:rPr>
              <a:t>, then you can…</a:t>
            </a:r>
          </a:p>
          <a:p>
            <a:pPr marL="0" indent="0" algn="ctr" defTabSz="381000">
              <a:spcBef>
                <a:spcPct val="0"/>
              </a:spcBef>
              <a:buFontTx/>
              <a:buNone/>
            </a:pPr>
            <a:r>
              <a:rPr lang="en-US" altLang="en-US" sz="2200" b="1">
                <a:latin typeface="Times New Roman" panose="02020603050405020304" pitchFamily="18" charset="0"/>
              </a:rPr>
              <a:t>Be a Substance Monist/Property Monist, Immaterialist Branch (Leibniz)</a:t>
            </a:r>
          </a:p>
          <a:p>
            <a:pPr marL="0" indent="0" algn="ctr" defTabSz="381000">
              <a:spcBef>
                <a:spcPct val="0"/>
              </a:spcBef>
              <a:buFontTx/>
              <a:buNone/>
            </a:pPr>
            <a:r>
              <a:rPr lang="en-US" altLang="en-US" sz="2200" b="1">
                <a:latin typeface="Times New Roman" panose="02020603050405020304" pitchFamily="18" charset="0"/>
              </a:rPr>
              <a:t>Be a Substance Materialist, Property Dualist (Locke/Aristotle?)</a:t>
            </a:r>
          </a:p>
          <a:p>
            <a:pPr marL="0" indent="0" algn="ctr" defTabSz="381000">
              <a:spcBef>
                <a:spcPct val="0"/>
              </a:spcBef>
              <a:buFontTx/>
              <a:buNone/>
            </a:pPr>
            <a:r>
              <a:rPr lang="en-US" altLang="en-US" sz="2200" b="1">
                <a:latin typeface="Times New Roman" panose="02020603050405020304" pitchFamily="18" charset="0"/>
              </a:rPr>
              <a:t>Be a Substance Materialist, Property Monist (Churchland-ish Eliminativism)</a:t>
            </a:r>
          </a:p>
          <a:p>
            <a:pPr marL="0" indent="0" algn="ctr" defTabSz="381000">
              <a:spcBef>
                <a:spcPct val="0"/>
              </a:spcBef>
              <a:buFontTx/>
              <a:buNone/>
            </a:pPr>
            <a:endParaRPr lang="en-US" altLang="en-US" sz="2200" b="1">
              <a:latin typeface="Times New Roman" panose="02020603050405020304" pitchFamily="18" charset="0"/>
            </a:endParaRPr>
          </a:p>
        </p:txBody>
      </p:sp>
      <p:sp>
        <p:nvSpPr>
          <p:cNvPr id="3076" name="Rectangle 3">
            <a:extLst>
              <a:ext uri="{FF2B5EF4-FFF2-40B4-BE49-F238E27FC236}">
                <a16:creationId xmlns:a16="http://schemas.microsoft.com/office/drawing/2014/main" id="{1CA0B36C-B6F2-4D3B-90BA-9F4B8648312F}"/>
              </a:ext>
            </a:extLst>
          </p:cNvPr>
          <p:cNvSpPr>
            <a:spLocks noChangeArrowheads="1"/>
          </p:cNvSpPr>
          <p:nvPr/>
        </p:nvSpPr>
        <p:spPr bwMode="auto">
          <a:xfrm>
            <a:off x="250825" y="896938"/>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7" name="Freeform 4">
            <a:extLst>
              <a:ext uri="{FF2B5EF4-FFF2-40B4-BE49-F238E27FC236}">
                <a16:creationId xmlns:a16="http://schemas.microsoft.com/office/drawing/2014/main" id="{E744448C-FD08-4B70-8584-F22133B8C582}"/>
              </a:ext>
            </a:extLst>
          </p:cNvPr>
          <p:cNvSpPr>
            <a:spLocks noChangeArrowheads="1"/>
          </p:cNvSpPr>
          <p:nvPr/>
        </p:nvSpPr>
        <p:spPr bwMode="auto">
          <a:xfrm>
            <a:off x="228600" y="874713"/>
            <a:ext cx="8675688" cy="68262"/>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 name="Freeform 5">
            <a:extLst>
              <a:ext uri="{FF2B5EF4-FFF2-40B4-BE49-F238E27FC236}">
                <a16:creationId xmlns:a16="http://schemas.microsoft.com/office/drawing/2014/main" id="{E87EB84D-DA68-4552-9F1E-FE60E907C04F}"/>
              </a:ext>
            </a:extLst>
          </p:cNvPr>
          <p:cNvSpPr>
            <a:spLocks noChangeArrowheads="1"/>
          </p:cNvSpPr>
          <p:nvPr/>
        </p:nvSpPr>
        <p:spPr bwMode="auto">
          <a:xfrm>
            <a:off x="228600" y="874713"/>
            <a:ext cx="8675688" cy="68262"/>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cSld>
  <p:clrMapOvr>
    <a:masterClrMapping/>
  </p:clrMapOvr>
  <p:transition advClick="0">
    <p:cover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BDEE16D0-C77D-4148-BC1A-E71876FCD02F}"/>
              </a:ext>
            </a:extLst>
          </p:cNvPr>
          <p:cNvSpPr>
            <a:spLocks noGrp="1" noChangeArrowheads="1"/>
          </p:cNvSpPr>
          <p:nvPr>
            <p:ph type="subTitle" idx="4294967295"/>
          </p:nvPr>
        </p:nvSpPr>
        <p:spPr bwMode="auto">
          <a:xfrm>
            <a:off x="257175" y="228600"/>
            <a:ext cx="8678863" cy="5620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a:buFontTx/>
              <a:buNone/>
              <a:defRPr/>
            </a:pPr>
            <a:r>
              <a:rPr lang="en-US" sz="2400" b="1" i="1" dirty="0"/>
              <a:t>The Problem of Personal Identity (PID) cont’d</a:t>
            </a:r>
            <a:endParaRPr lang="en-US" sz="2400" b="1" dirty="0"/>
          </a:p>
          <a:p>
            <a:pPr>
              <a:defRPr/>
            </a:pPr>
            <a:r>
              <a:rPr lang="en-US" sz="2200" dirty="0"/>
              <a:t>Why we need to know </a:t>
            </a:r>
            <a:r>
              <a:rPr lang="en-US" sz="2200" u="sng" dirty="0"/>
              <a:t>who</a:t>
            </a:r>
            <a:r>
              <a:rPr lang="en-US" sz="2200" dirty="0"/>
              <a:t> each of us is: praise, blame and responsibility are impossible to assign without being able to specify individual identity of persons over time. Without it, we cannot evaluate events involving actions of individual persons that have moral significance.</a:t>
            </a:r>
          </a:p>
          <a:p>
            <a:pPr>
              <a:defRPr/>
            </a:pPr>
            <a:r>
              <a:rPr lang="en-US" sz="2200" dirty="0"/>
              <a:t>If my ID depends on my body, how to tell if I am same person after death?</a:t>
            </a:r>
          </a:p>
          <a:p>
            <a:pPr>
              <a:defRPr/>
            </a:pPr>
            <a:r>
              <a:rPr lang="en-US" sz="2200" dirty="0"/>
              <a:t>What if god puts me in a different body?</a:t>
            </a:r>
          </a:p>
          <a:p>
            <a:pPr>
              <a:defRPr/>
            </a:pPr>
            <a:r>
              <a:rPr lang="en-US" sz="2200" dirty="0"/>
              <a:t>If my body changes, do I become someone else?</a:t>
            </a:r>
          </a:p>
          <a:p>
            <a:pPr marL="0" indent="0" algn="ctr">
              <a:buFontTx/>
              <a:buNone/>
              <a:defRPr/>
            </a:pPr>
            <a:r>
              <a:rPr lang="en-US" sz="2200" i="1" dirty="0"/>
              <a:t>Locke's Analysis of PID</a:t>
            </a:r>
          </a:p>
          <a:p>
            <a:pPr marL="0" indent="0">
              <a:buFontTx/>
              <a:buNone/>
              <a:defRPr/>
            </a:pPr>
            <a:r>
              <a:rPr lang="en-US" sz="2200" dirty="0"/>
              <a:t>(PID): x is one identical person </a:t>
            </a:r>
            <a:r>
              <a:rPr lang="en-US" sz="2200" dirty="0" err="1"/>
              <a:t>iff</a:t>
            </a:r>
            <a:r>
              <a:rPr lang="en-US" sz="2200" dirty="0"/>
              <a:t> x can extend the same </a:t>
            </a:r>
            <a:r>
              <a:rPr lang="en-US" sz="2200" u="sng" dirty="0"/>
              <a:t>self-consciousness</a:t>
            </a:r>
            <a:r>
              <a:rPr lang="en-US" sz="2200" dirty="0"/>
              <a:t> over a present </a:t>
            </a:r>
            <a:r>
              <a:rPr lang="en-US" sz="2200" u="sng" dirty="0"/>
              <a:t>conscious</a:t>
            </a:r>
            <a:r>
              <a:rPr lang="en-US" sz="2200" dirty="0"/>
              <a:t> perception of </a:t>
            </a:r>
            <a:r>
              <a:rPr lang="en-US" sz="2200" u="sng" dirty="0"/>
              <a:t>at least a certain set S of memories</a:t>
            </a:r>
            <a:r>
              <a:rPr lang="en-US" sz="2200" dirty="0"/>
              <a:t>.</a:t>
            </a:r>
          </a:p>
          <a:p>
            <a:pPr marL="0" indent="0">
              <a:buFontTx/>
              <a:buNone/>
              <a:defRPr/>
            </a:pPr>
            <a:endParaRPr lang="en-US" sz="2400" i="1" dirty="0"/>
          </a:p>
        </p:txBody>
      </p:sp>
    </p:spTree>
  </p:cSld>
  <p:clrMapOvr>
    <a:masterClrMapping/>
  </p:clrMapOvr>
  <p:transition advClick="0">
    <p:cover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3F273DE7-6571-4031-8195-1E06FE2A84DE}"/>
              </a:ext>
            </a:extLst>
          </p:cNvPr>
          <p:cNvSpPr>
            <a:spLocks noGrp="1" noChangeArrowheads="1"/>
          </p:cNvSpPr>
          <p:nvPr>
            <p:ph type="subTitle" idx="4294967295"/>
          </p:nvPr>
        </p:nvSpPr>
        <p:spPr bwMode="auto">
          <a:xfrm>
            <a:off x="257175" y="228600"/>
            <a:ext cx="8678863" cy="63401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400" i="1" dirty="0"/>
              <a:t>Some Problems with Locke’s Analysis</a:t>
            </a:r>
          </a:p>
          <a:p>
            <a:pPr marL="0" indent="0" defTabSz="381000">
              <a:buFontTx/>
              <a:buNone/>
            </a:pPr>
            <a:r>
              <a:rPr lang="en-US" altLang="en-US" sz="2200" dirty="0"/>
              <a:t>Problem I: lapses in self-</a:t>
            </a:r>
            <a:r>
              <a:rPr lang="en-US" altLang="en-US" sz="2200" dirty="0" err="1"/>
              <a:t>c'ness</a:t>
            </a:r>
            <a:r>
              <a:rPr lang="en-US" altLang="en-US" sz="2200" dirty="0"/>
              <a:t>; lapses in </a:t>
            </a:r>
            <a:r>
              <a:rPr lang="en-US" altLang="en-US" sz="2200" dirty="0" err="1"/>
              <a:t>c'ness</a:t>
            </a:r>
            <a:endParaRPr lang="en-US" altLang="en-US" sz="2200" dirty="0"/>
          </a:p>
          <a:p>
            <a:pPr marL="0" indent="0" defTabSz="381000">
              <a:buFontTx/>
              <a:buNone/>
            </a:pPr>
            <a:r>
              <a:rPr lang="en-US" altLang="en-US" sz="2400" dirty="0"/>
              <a:t>	</a:t>
            </a:r>
            <a:r>
              <a:rPr lang="en-US" altLang="en-US" sz="2000" dirty="0"/>
              <a:t>L's response: (PID*)</a:t>
            </a:r>
          </a:p>
          <a:p>
            <a:pPr marL="0" indent="0" defTabSz="381000">
              <a:buFontTx/>
              <a:buNone/>
            </a:pPr>
            <a:r>
              <a:rPr lang="en-US" altLang="en-US" sz="2200" dirty="0"/>
              <a:t>Problem II: Thomas Reid's objection</a:t>
            </a:r>
          </a:p>
          <a:p>
            <a:pPr marL="0" indent="0" defTabSz="381000">
              <a:buFontTx/>
              <a:buNone/>
            </a:pPr>
            <a:r>
              <a:rPr lang="en-US" altLang="en-US" sz="2200" dirty="0"/>
              <a:t>A: flogged child</a:t>
            </a:r>
          </a:p>
          <a:p>
            <a:pPr marL="0" indent="0" defTabSz="381000">
              <a:buFontTx/>
              <a:buNone/>
            </a:pPr>
            <a:r>
              <a:rPr lang="en-US" altLang="en-US" sz="2200" dirty="0"/>
              <a:t>B: brave in battle</a:t>
            </a:r>
          </a:p>
          <a:p>
            <a:pPr marL="0" indent="0" defTabSz="381000">
              <a:buFontTx/>
              <a:buNone/>
            </a:pPr>
            <a:r>
              <a:rPr lang="en-US" altLang="en-US" sz="2200" dirty="0"/>
              <a:t>C: became a general</a:t>
            </a:r>
          </a:p>
          <a:p>
            <a:pPr marL="0" indent="0" defTabSz="381000">
              <a:buFontTx/>
              <a:buNone/>
            </a:pPr>
            <a:r>
              <a:rPr lang="en-US" altLang="en-US" sz="2400" dirty="0"/>
              <a:t>	 </a:t>
            </a:r>
            <a:r>
              <a:rPr lang="en-US" altLang="en-US" sz="2000" dirty="0"/>
              <a:t>L's response: (PID**: see the reading. Hint: does set S of memories need to remain </a:t>
            </a:r>
            <a:r>
              <a:rPr lang="en-US" altLang="en-US" sz="2000" i="1" dirty="0"/>
              <a:t>perfectly unchanged </a:t>
            </a:r>
            <a:r>
              <a:rPr lang="en-US" altLang="en-US" sz="2000" dirty="0"/>
              <a:t>over time, with nothing that was ever important lost, or can sufficiently many preserved PID?)</a:t>
            </a:r>
          </a:p>
          <a:p>
            <a:pPr marL="0" indent="0" defTabSz="381000">
              <a:buFontTx/>
              <a:buNone/>
            </a:pPr>
            <a:r>
              <a:rPr lang="en-US" altLang="en-US" sz="2200" dirty="0"/>
              <a:t>Problem III: Split Brains</a:t>
            </a:r>
          </a:p>
          <a:p>
            <a:pPr marL="0" indent="0" defTabSz="381000">
              <a:buFontTx/>
              <a:buNone/>
            </a:pPr>
            <a:r>
              <a:rPr lang="en-US" altLang="en-US" sz="2400" dirty="0"/>
              <a:t>	</a:t>
            </a:r>
            <a:r>
              <a:rPr lang="en-US" altLang="en-US" sz="2000" dirty="0"/>
              <a:t>L’s possible response? (Since Locke doesn’t insist that minds [or bodies] are Substances, why not accept that persons are caused by brains, and if one brain can become two in one human being, that body can house two persons (with </a:t>
            </a:r>
            <a:r>
              <a:rPr lang="en-US" altLang="en-US" sz="2000" i="1" dirty="0"/>
              <a:t>partially shared history!</a:t>
            </a:r>
            <a:r>
              <a:rPr lang="en-US" altLang="en-US" sz="2000" dirty="0"/>
              <a:t>)</a:t>
            </a:r>
          </a:p>
          <a:p>
            <a:pPr marL="0" indent="0" defTabSz="381000">
              <a:buFontTx/>
              <a:buNone/>
            </a:pPr>
            <a:endParaRPr lang="en-US" altLang="en-US" sz="2400" dirty="0"/>
          </a:p>
        </p:txBody>
      </p:sp>
    </p:spTree>
  </p:cSld>
  <p:clrMapOvr>
    <a:masterClrMapping/>
  </p:clrMapOvr>
  <p:transition advClick="0">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FEFED5C-C671-4BA9-968D-E8970F3E3B97}"/>
              </a:ext>
            </a:extLst>
          </p:cNvPr>
          <p:cNvSpPr>
            <a:spLocks noGrp="1" noChangeArrowheads="1"/>
          </p:cNvSpPr>
          <p:nvPr>
            <p:ph type="ctrTitle" idx="4294967295"/>
          </p:nvPr>
        </p:nvSpPr>
        <p:spPr bwMode="auto">
          <a:xfrm>
            <a:off x="228600" y="327025"/>
            <a:ext cx="8675688" cy="61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a:solidFill>
                  <a:srgbClr val="FFFFFF"/>
                </a:solidFill>
                <a:latin typeface="Times New Roman" panose="02020603050405020304" pitchFamily="18" charset="0"/>
              </a:rPr>
              <a:t>Empiricist Starting Points</a:t>
            </a:r>
          </a:p>
        </p:txBody>
      </p:sp>
      <p:sp>
        <p:nvSpPr>
          <p:cNvPr id="4099" name="Rectangle 3">
            <a:extLst>
              <a:ext uri="{FF2B5EF4-FFF2-40B4-BE49-F238E27FC236}">
                <a16:creationId xmlns:a16="http://schemas.microsoft.com/office/drawing/2014/main" id="{57A1966F-86A6-4266-BF86-3DE1A06965B6}"/>
              </a:ext>
            </a:extLst>
          </p:cNvPr>
          <p:cNvSpPr>
            <a:spLocks noChangeArrowheads="1"/>
          </p:cNvSpPr>
          <p:nvPr/>
        </p:nvSpPr>
        <p:spPr bwMode="auto">
          <a:xfrm>
            <a:off x="228600" y="1141413"/>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4100" name="Freeform 4">
            <a:extLst>
              <a:ext uri="{FF2B5EF4-FFF2-40B4-BE49-F238E27FC236}">
                <a16:creationId xmlns:a16="http://schemas.microsoft.com/office/drawing/2014/main" id="{92D32718-0FCB-4344-99D4-16ACB4D9D7C9}"/>
              </a:ext>
            </a:extLst>
          </p:cNvPr>
          <p:cNvSpPr>
            <a:spLocks noChangeArrowheads="1"/>
          </p:cNvSpPr>
          <p:nvPr/>
        </p:nvSpPr>
        <p:spPr bwMode="auto">
          <a:xfrm>
            <a:off x="242888" y="1055688"/>
            <a:ext cx="8675687"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1" name="Freeform 5">
            <a:extLst>
              <a:ext uri="{FF2B5EF4-FFF2-40B4-BE49-F238E27FC236}">
                <a16:creationId xmlns:a16="http://schemas.microsoft.com/office/drawing/2014/main" id="{50455AF1-4A6A-440D-8C5D-02AC57E8F23B}"/>
              </a:ext>
            </a:extLst>
          </p:cNvPr>
          <p:cNvSpPr>
            <a:spLocks noChangeArrowheads="1"/>
          </p:cNvSpPr>
          <p:nvPr/>
        </p:nvSpPr>
        <p:spPr bwMode="auto">
          <a:xfrm>
            <a:off x="228600" y="1060450"/>
            <a:ext cx="8675688" cy="7620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2" name="Rectangle 6">
            <a:extLst>
              <a:ext uri="{FF2B5EF4-FFF2-40B4-BE49-F238E27FC236}">
                <a16:creationId xmlns:a16="http://schemas.microsoft.com/office/drawing/2014/main" id="{316931AA-8C7E-4470-9B5C-572CDF5E4FF5}"/>
              </a:ext>
            </a:extLst>
          </p:cNvPr>
          <p:cNvSpPr>
            <a:spLocks noGrp="1" noChangeArrowheads="1"/>
          </p:cNvSpPr>
          <p:nvPr>
            <p:ph type="subTitle" idx="4294967295"/>
          </p:nvPr>
        </p:nvSpPr>
        <p:spPr bwMode="auto">
          <a:xfrm>
            <a:off x="228600" y="1238250"/>
            <a:ext cx="8816975" cy="504753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spcAft>
                <a:spcPts val="1200"/>
              </a:spcAft>
              <a:buFontTx/>
              <a:buNone/>
              <a:defRPr/>
            </a:pPr>
            <a:r>
              <a:rPr lang="en-US" altLang="en-US" sz="2800" b="1" dirty="0">
                <a:latin typeface="Times New Roman" panose="02020603050405020304" pitchFamily="18" charset="0"/>
              </a:rPr>
              <a:t>Central thesis: If we are to know the world, given our sole source of contact with that world is through sense perception, sense perception is the </a:t>
            </a:r>
            <a:r>
              <a:rPr lang="en-US" altLang="en-US" sz="2800" b="1" i="1" dirty="0">
                <a:latin typeface="Times New Roman" panose="02020603050405020304" pitchFamily="18" charset="0"/>
              </a:rPr>
              <a:t>faculty of knowledge</a:t>
            </a:r>
            <a:r>
              <a:rPr lang="en-US" altLang="en-US" sz="2800" b="1" dirty="0">
                <a:latin typeface="Times New Roman" panose="02020603050405020304" pitchFamily="18" charset="0"/>
              </a:rPr>
              <a:t>.</a:t>
            </a:r>
            <a:endParaRPr lang="en-US" altLang="en-US" sz="2800" b="1" dirty="0">
              <a:solidFill>
                <a:schemeClr val="tx2">
                  <a:lumMod val="50000"/>
                  <a:lumOff val="50000"/>
                </a:schemeClr>
              </a:solidFill>
              <a:latin typeface="Times New Roman" panose="02020603050405020304" pitchFamily="18" charset="0"/>
            </a:endParaRPr>
          </a:p>
          <a:p>
            <a:pPr marL="0" indent="0" algn="ctr" defTabSz="381000">
              <a:spcBef>
                <a:spcPct val="0"/>
              </a:spcBef>
              <a:buFontTx/>
              <a:buNone/>
              <a:defRPr/>
            </a:pPr>
            <a:r>
              <a:rPr lang="en-US" altLang="en-US" sz="2800" b="1" dirty="0">
                <a:solidFill>
                  <a:srgbClr val="FFFF00"/>
                </a:solidFill>
                <a:latin typeface="Times New Roman" panose="02020603050405020304" pitchFamily="18" charset="0"/>
              </a:rPr>
              <a:t>Motivation: Subjectivist Turn in Meditation II (to know the World, must know the Mind first)</a:t>
            </a:r>
            <a:endParaRPr lang="en-US" sz="2800" i="1" dirty="0">
              <a:solidFill>
                <a:srgbClr val="FFFF00"/>
              </a:solidFill>
            </a:endParaRPr>
          </a:p>
          <a:p>
            <a:pPr marL="0" indent="0" algn="ctr" defTabSz="381000">
              <a:spcBef>
                <a:spcPts val="1200"/>
              </a:spcBef>
              <a:buFontTx/>
              <a:buNone/>
              <a:defRPr/>
            </a:pPr>
            <a:r>
              <a:rPr lang="en-US" sz="2800" i="1" dirty="0"/>
              <a:t>Main Consequence</a:t>
            </a:r>
          </a:p>
          <a:p>
            <a:pPr marL="0" indent="0" algn="ctr" defTabSz="381000">
              <a:spcBef>
                <a:spcPct val="0"/>
              </a:spcBef>
              <a:buFontTx/>
              <a:buNone/>
              <a:defRPr/>
            </a:pPr>
            <a:r>
              <a:rPr lang="en-US" sz="2800" dirty="0"/>
              <a:t>No ideas originating independently of sense perception can be trusted to represent the world accurately.</a:t>
            </a:r>
          </a:p>
          <a:p>
            <a:pPr marL="0" indent="0" algn="ctr" defTabSz="381000">
              <a:spcBef>
                <a:spcPct val="0"/>
              </a:spcBef>
              <a:buFontTx/>
              <a:buNone/>
              <a:defRPr/>
            </a:pPr>
            <a:r>
              <a:rPr lang="en-US" sz="2800" i="1" dirty="0"/>
              <a:t>Main Obstacle to this Thesis</a:t>
            </a:r>
            <a:endParaRPr lang="en-US" sz="2800" dirty="0"/>
          </a:p>
          <a:p>
            <a:pPr marL="0" indent="0" algn="ctr" defTabSz="381000">
              <a:spcBef>
                <a:spcPct val="0"/>
              </a:spcBef>
              <a:buFontTx/>
              <a:buNone/>
              <a:defRPr/>
            </a:pPr>
            <a:r>
              <a:rPr lang="en-US" sz="2800" dirty="0"/>
              <a:t>The Doctrine of  Innate Ideas (Leibniz,</a:t>
            </a:r>
          </a:p>
          <a:p>
            <a:pPr marL="0" indent="0" algn="ctr" defTabSz="381000">
              <a:spcBef>
                <a:spcPct val="0"/>
              </a:spcBef>
              <a:buFontTx/>
              <a:buNone/>
              <a:defRPr/>
            </a:pPr>
            <a:r>
              <a:rPr lang="en-US" sz="2800" dirty="0"/>
              <a:t>Descartes, Spinoza)</a:t>
            </a:r>
          </a:p>
        </p:txBody>
      </p:sp>
    </p:spTree>
  </p:cSld>
  <p:clrMapOvr>
    <a:masterClrMapping/>
  </p:clrMapOvr>
  <p:transition advClick="0">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EAC80A1-072B-4FE9-8E5A-F2FBB78D96C3}"/>
              </a:ext>
            </a:extLst>
          </p:cNvPr>
          <p:cNvSpPr>
            <a:spLocks noGrp="1" noChangeArrowheads="1"/>
          </p:cNvSpPr>
          <p:nvPr>
            <p:ph type="ctrTitle" idx="4294967295"/>
          </p:nvPr>
        </p:nvSpPr>
        <p:spPr bwMode="auto">
          <a:xfrm>
            <a:off x="228600" y="534988"/>
            <a:ext cx="8675688" cy="61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a:solidFill>
                  <a:srgbClr val="FFFFFF"/>
                </a:solidFill>
                <a:latin typeface="Times New Roman" panose="02020603050405020304" pitchFamily="18" charset="0"/>
              </a:rPr>
              <a:t>Locke Against Innate Ideas</a:t>
            </a:r>
          </a:p>
        </p:txBody>
      </p:sp>
      <p:sp>
        <p:nvSpPr>
          <p:cNvPr id="5123" name="Rectangle 3">
            <a:extLst>
              <a:ext uri="{FF2B5EF4-FFF2-40B4-BE49-F238E27FC236}">
                <a16:creationId xmlns:a16="http://schemas.microsoft.com/office/drawing/2014/main" id="{5D0F84C1-8EF0-4D8C-9828-475DB74AD156}"/>
              </a:ext>
            </a:extLst>
          </p:cNvPr>
          <p:cNvSpPr>
            <a:spLocks noChangeArrowheads="1"/>
          </p:cNvSpPr>
          <p:nvPr/>
        </p:nvSpPr>
        <p:spPr bwMode="auto">
          <a:xfrm>
            <a:off x="250825" y="1262063"/>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24" name="Freeform 4">
            <a:extLst>
              <a:ext uri="{FF2B5EF4-FFF2-40B4-BE49-F238E27FC236}">
                <a16:creationId xmlns:a16="http://schemas.microsoft.com/office/drawing/2014/main" id="{E33E4944-1594-4F0D-967A-AC6A3847A96F}"/>
              </a:ext>
            </a:extLst>
          </p:cNvPr>
          <p:cNvSpPr>
            <a:spLocks noChangeArrowheads="1"/>
          </p:cNvSpPr>
          <p:nvPr/>
        </p:nvSpPr>
        <p:spPr bwMode="auto">
          <a:xfrm>
            <a:off x="228600" y="12382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5" name="Freeform 5">
            <a:extLst>
              <a:ext uri="{FF2B5EF4-FFF2-40B4-BE49-F238E27FC236}">
                <a16:creationId xmlns:a16="http://schemas.microsoft.com/office/drawing/2014/main" id="{4BE6FE66-CBB3-4C72-876C-DA1925B6BE4F}"/>
              </a:ext>
            </a:extLst>
          </p:cNvPr>
          <p:cNvSpPr>
            <a:spLocks noChangeArrowheads="1"/>
          </p:cNvSpPr>
          <p:nvPr/>
        </p:nvSpPr>
        <p:spPr bwMode="auto">
          <a:xfrm>
            <a:off x="228600" y="1227138"/>
            <a:ext cx="8675688" cy="7620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6" name="Rectangle 6">
            <a:extLst>
              <a:ext uri="{FF2B5EF4-FFF2-40B4-BE49-F238E27FC236}">
                <a16:creationId xmlns:a16="http://schemas.microsoft.com/office/drawing/2014/main" id="{2B9278B8-59C2-41CF-9DD0-1EFBB293729E}"/>
              </a:ext>
            </a:extLst>
          </p:cNvPr>
          <p:cNvSpPr>
            <a:spLocks noGrp="1" noChangeArrowheads="1"/>
          </p:cNvSpPr>
          <p:nvPr>
            <p:ph type="subTitle" idx="4294967295"/>
          </p:nvPr>
        </p:nvSpPr>
        <p:spPr bwMode="auto">
          <a:xfrm>
            <a:off x="250825" y="1389063"/>
            <a:ext cx="8816975" cy="3324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spcAft>
                <a:spcPts val="1200"/>
              </a:spcAft>
              <a:buFontTx/>
              <a:buNone/>
            </a:pPr>
            <a:r>
              <a:rPr lang="en-US" altLang="en-US" sz="2800"/>
              <a:t>Locke Attacks Two Different Doctrines of Innate Ideas:</a:t>
            </a:r>
          </a:p>
          <a:p>
            <a:pPr marL="0" indent="0" defTabSz="381000">
              <a:spcBef>
                <a:spcPct val="0"/>
              </a:spcBef>
              <a:spcAft>
                <a:spcPts val="1200"/>
              </a:spcAft>
              <a:buFontTx/>
              <a:buNone/>
            </a:pPr>
            <a:r>
              <a:rPr lang="en-US" altLang="en-US" sz="2800" b="1"/>
              <a:t>Simple Possession Doctrine</a:t>
            </a:r>
            <a:r>
              <a:rPr lang="en-US" altLang="en-US" sz="2800"/>
              <a:t>: the mind actually possesses innate ideas as soon as the mind exists. (Tools-in-the-Toolbox analogy)</a:t>
            </a:r>
          </a:p>
          <a:p>
            <a:pPr marL="0" indent="0" defTabSz="381000">
              <a:spcBef>
                <a:spcPct val="0"/>
              </a:spcBef>
              <a:spcAft>
                <a:spcPts val="1200"/>
              </a:spcAft>
              <a:buFontTx/>
              <a:buNone/>
            </a:pPr>
            <a:r>
              <a:rPr lang="en-US" altLang="en-US" sz="2800" b="1"/>
              <a:t>Subtle (Disposition to Acquire) Doctrine</a:t>
            </a:r>
            <a:r>
              <a:rPr lang="en-US" altLang="en-US" sz="2800"/>
              <a:t>: All minds have a disposition to acquire these ideas under the right conditions.</a:t>
            </a:r>
          </a:p>
        </p:txBody>
      </p:sp>
    </p:spTree>
  </p:cSld>
  <p:clrMapOvr>
    <a:masterClrMapping/>
  </p:clrMapOvr>
  <p:transition advClick="0">
    <p:cover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07F72FA-6250-468D-97DF-40BF7CBAD337}"/>
              </a:ext>
            </a:extLst>
          </p:cNvPr>
          <p:cNvSpPr>
            <a:spLocks noGrp="1" noChangeArrowheads="1"/>
          </p:cNvSpPr>
          <p:nvPr>
            <p:ph type="ctrTitle" idx="4294967295"/>
          </p:nvPr>
        </p:nvSpPr>
        <p:spPr bwMode="auto">
          <a:xfrm>
            <a:off x="220663" y="152400"/>
            <a:ext cx="8675687" cy="61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a:solidFill>
                  <a:srgbClr val="FFFFFF"/>
                </a:solidFill>
                <a:latin typeface="Times New Roman" panose="02020603050405020304" pitchFamily="18" charset="0"/>
              </a:rPr>
              <a:t>Arguments Against the Simple Doctrine</a:t>
            </a:r>
          </a:p>
        </p:txBody>
      </p:sp>
      <p:sp>
        <p:nvSpPr>
          <p:cNvPr id="6147" name="Rectangle 3">
            <a:extLst>
              <a:ext uri="{FF2B5EF4-FFF2-40B4-BE49-F238E27FC236}">
                <a16:creationId xmlns:a16="http://schemas.microsoft.com/office/drawing/2014/main" id="{6A8F76F9-B14F-439C-81EE-68462E2B6D57}"/>
              </a:ext>
            </a:extLst>
          </p:cNvPr>
          <p:cNvSpPr>
            <a:spLocks noChangeArrowheads="1"/>
          </p:cNvSpPr>
          <p:nvPr/>
        </p:nvSpPr>
        <p:spPr bwMode="auto">
          <a:xfrm>
            <a:off x="228600" y="9556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48" name="Freeform 4">
            <a:extLst>
              <a:ext uri="{FF2B5EF4-FFF2-40B4-BE49-F238E27FC236}">
                <a16:creationId xmlns:a16="http://schemas.microsoft.com/office/drawing/2014/main" id="{05A3C3C8-F240-4396-AEC6-B61C5713B2C3}"/>
              </a:ext>
            </a:extLst>
          </p:cNvPr>
          <p:cNvSpPr>
            <a:spLocks noChangeArrowheads="1"/>
          </p:cNvSpPr>
          <p:nvPr/>
        </p:nvSpPr>
        <p:spPr bwMode="auto">
          <a:xfrm>
            <a:off x="228600" y="8699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49" name="Freeform 5">
            <a:extLst>
              <a:ext uri="{FF2B5EF4-FFF2-40B4-BE49-F238E27FC236}">
                <a16:creationId xmlns:a16="http://schemas.microsoft.com/office/drawing/2014/main" id="{607A04BB-037E-4F7F-9FBB-D002FD66F11E}"/>
              </a:ext>
            </a:extLst>
          </p:cNvPr>
          <p:cNvSpPr>
            <a:spLocks noChangeArrowheads="1"/>
          </p:cNvSpPr>
          <p:nvPr/>
        </p:nvSpPr>
        <p:spPr bwMode="auto">
          <a:xfrm>
            <a:off x="219075" y="849313"/>
            <a:ext cx="8675688" cy="7620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50" name="Rectangle 6">
            <a:extLst>
              <a:ext uri="{FF2B5EF4-FFF2-40B4-BE49-F238E27FC236}">
                <a16:creationId xmlns:a16="http://schemas.microsoft.com/office/drawing/2014/main" id="{BE8AB7D9-8747-4FA1-ABD0-94ED97F3886F}"/>
              </a:ext>
            </a:extLst>
          </p:cNvPr>
          <p:cNvSpPr>
            <a:spLocks noGrp="1" noChangeArrowheads="1"/>
          </p:cNvSpPr>
          <p:nvPr>
            <p:ph type="subTitle" idx="4294967295"/>
          </p:nvPr>
        </p:nvSpPr>
        <p:spPr bwMode="auto">
          <a:xfrm>
            <a:off x="228600" y="1143000"/>
            <a:ext cx="8816975" cy="54784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14350" indent="-514350" defTabSz="381000">
              <a:spcBef>
                <a:spcPct val="0"/>
              </a:spcBef>
              <a:spcAft>
                <a:spcPts val="1200"/>
              </a:spcAft>
              <a:buFontTx/>
              <a:buAutoNum type="arabicPeriod"/>
            </a:pPr>
            <a:r>
              <a:rPr lang="en-US" altLang="en-US" sz="2800" b="1"/>
              <a:t>Lack of consensus</a:t>
            </a:r>
            <a:r>
              <a:rPr lang="en-US" altLang="en-US" sz="2800"/>
              <a:t>: general population fails to agree about the truth status of propositions that presuppose grasp of these innate ideas. (uneducated, children, mentally-challenged)</a:t>
            </a:r>
          </a:p>
          <a:p>
            <a:pPr marL="514350" indent="-514350" defTabSz="381000">
              <a:spcBef>
                <a:spcPct val="0"/>
              </a:spcBef>
              <a:spcAft>
                <a:spcPts val="1200"/>
              </a:spcAft>
              <a:buFontTx/>
              <a:buAutoNum type="arabicPeriod"/>
            </a:pPr>
            <a:r>
              <a:rPr lang="en-US" altLang="en-US" sz="2800" b="1"/>
              <a:t>Even if there is consensus, this does not prove any of these propositions is true</a:t>
            </a:r>
            <a:r>
              <a:rPr lang="en-US" altLang="en-US" sz="2800"/>
              <a:t>: consensus does not </a:t>
            </a:r>
            <a:r>
              <a:rPr lang="en-US" altLang="en-US" sz="2800" i="1"/>
              <a:t>ever </a:t>
            </a:r>
            <a:r>
              <a:rPr lang="en-US" altLang="en-US" sz="2800"/>
              <a:t>establish the truth of </a:t>
            </a:r>
            <a:r>
              <a:rPr lang="en-US" altLang="en-US" sz="2800" i="1"/>
              <a:t>any </a:t>
            </a:r>
            <a:r>
              <a:rPr lang="en-US" altLang="en-US" sz="2800"/>
              <a:t>proposition.</a:t>
            </a:r>
          </a:p>
          <a:p>
            <a:pPr marL="514350" indent="-514350" defTabSz="381000">
              <a:spcBef>
                <a:spcPct val="0"/>
              </a:spcBef>
              <a:spcAft>
                <a:spcPts val="1200"/>
              </a:spcAft>
              <a:buFontTx/>
              <a:buAutoNum type="arabicPeriod"/>
            </a:pPr>
            <a:r>
              <a:rPr lang="en-US" altLang="en-US" sz="2800" b="1"/>
              <a:t>Consensus does not establish that the associated ideas are innate</a:t>
            </a:r>
            <a:r>
              <a:rPr lang="en-US" altLang="en-US" sz="2800"/>
              <a:t>: They could be the result of childhood development and have their origins in sense perception, not reason acting on its own.</a:t>
            </a:r>
          </a:p>
        </p:txBody>
      </p:sp>
    </p:spTree>
  </p:cSld>
  <p:clrMapOvr>
    <a:masterClrMapping/>
  </p:clrMapOvr>
  <p:transition advClick="0">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24573C7-8B8F-4EE6-A56D-68055BB0C903}"/>
              </a:ext>
            </a:extLst>
          </p:cNvPr>
          <p:cNvSpPr>
            <a:spLocks noGrp="1" noChangeArrowheads="1"/>
          </p:cNvSpPr>
          <p:nvPr>
            <p:ph type="ctrTitle" idx="4294967295"/>
          </p:nvPr>
        </p:nvSpPr>
        <p:spPr bwMode="auto">
          <a:xfrm>
            <a:off x="220663" y="152400"/>
            <a:ext cx="8675687" cy="61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a:solidFill>
                  <a:srgbClr val="FFFFFF"/>
                </a:solidFill>
                <a:latin typeface="Times New Roman" panose="02020603050405020304" pitchFamily="18" charset="0"/>
              </a:rPr>
              <a:t>Arguments Against the Subtle Doctrine</a:t>
            </a:r>
          </a:p>
        </p:txBody>
      </p:sp>
      <p:sp>
        <p:nvSpPr>
          <p:cNvPr id="7171" name="Rectangle 3">
            <a:extLst>
              <a:ext uri="{FF2B5EF4-FFF2-40B4-BE49-F238E27FC236}">
                <a16:creationId xmlns:a16="http://schemas.microsoft.com/office/drawing/2014/main" id="{7708CC92-CA8D-44B8-B819-E3E885049AF6}"/>
              </a:ext>
            </a:extLst>
          </p:cNvPr>
          <p:cNvSpPr>
            <a:spLocks noChangeArrowheads="1"/>
          </p:cNvSpPr>
          <p:nvPr/>
        </p:nvSpPr>
        <p:spPr bwMode="auto">
          <a:xfrm>
            <a:off x="228600" y="9556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2" name="Freeform 4">
            <a:extLst>
              <a:ext uri="{FF2B5EF4-FFF2-40B4-BE49-F238E27FC236}">
                <a16:creationId xmlns:a16="http://schemas.microsoft.com/office/drawing/2014/main" id="{F5A0068F-D904-4BD3-9403-6EBD210F7434}"/>
              </a:ext>
            </a:extLst>
          </p:cNvPr>
          <p:cNvSpPr>
            <a:spLocks noChangeArrowheads="1"/>
          </p:cNvSpPr>
          <p:nvPr/>
        </p:nvSpPr>
        <p:spPr bwMode="auto">
          <a:xfrm>
            <a:off x="228600" y="8699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3" name="Freeform 5">
            <a:extLst>
              <a:ext uri="{FF2B5EF4-FFF2-40B4-BE49-F238E27FC236}">
                <a16:creationId xmlns:a16="http://schemas.microsoft.com/office/drawing/2014/main" id="{AF08C43C-A6D8-4A59-A214-753CB00EB210}"/>
              </a:ext>
            </a:extLst>
          </p:cNvPr>
          <p:cNvSpPr>
            <a:spLocks noChangeArrowheads="1"/>
          </p:cNvSpPr>
          <p:nvPr/>
        </p:nvSpPr>
        <p:spPr bwMode="auto">
          <a:xfrm>
            <a:off x="219075" y="849313"/>
            <a:ext cx="8675688" cy="7620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4" name="Rectangle 6">
            <a:extLst>
              <a:ext uri="{FF2B5EF4-FFF2-40B4-BE49-F238E27FC236}">
                <a16:creationId xmlns:a16="http://schemas.microsoft.com/office/drawing/2014/main" id="{D70F5803-5BF9-4486-99A6-23EE2143C6B8}"/>
              </a:ext>
            </a:extLst>
          </p:cNvPr>
          <p:cNvSpPr>
            <a:spLocks noGrp="1" noChangeArrowheads="1"/>
          </p:cNvSpPr>
          <p:nvPr>
            <p:ph type="subTitle" idx="4294967295"/>
          </p:nvPr>
        </p:nvSpPr>
        <p:spPr bwMode="auto">
          <a:xfrm>
            <a:off x="228600" y="1143000"/>
            <a:ext cx="8816975" cy="5048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spcAft>
                <a:spcPts val="1200"/>
              </a:spcAft>
              <a:buFontTx/>
              <a:buNone/>
            </a:pPr>
            <a:r>
              <a:rPr lang="en-US" altLang="en-US" sz="2800" b="1" dirty="0"/>
              <a:t>1. Do all minds get these ideas even when reasoning under the ‘right conditions’? Answer: No. </a:t>
            </a:r>
            <a:r>
              <a:rPr lang="en-US" altLang="en-US" sz="2800" dirty="0"/>
              <a:t>Many do not.</a:t>
            </a:r>
          </a:p>
          <a:p>
            <a:pPr marL="0" indent="0" defTabSz="381000">
              <a:spcBef>
                <a:spcPct val="0"/>
              </a:spcBef>
              <a:spcAft>
                <a:spcPts val="1200"/>
              </a:spcAft>
              <a:buFontTx/>
              <a:buNone/>
            </a:pPr>
            <a:r>
              <a:rPr lang="en-US" altLang="en-US" sz="2800" dirty="0"/>
              <a:t>	</a:t>
            </a:r>
            <a:r>
              <a:rPr lang="en-US" altLang="en-US" sz="2800" i="1" dirty="0"/>
              <a:t>Rejoinder (RD): </a:t>
            </a:r>
            <a:r>
              <a:rPr lang="en-US" altLang="en-US" sz="2800" dirty="0"/>
              <a:t>the claim is not that all minds get these ideas, but that all minds that use </a:t>
            </a:r>
            <a:r>
              <a:rPr lang="en-US" altLang="en-US" sz="2800" i="1" dirty="0"/>
              <a:t>the right method </a:t>
            </a:r>
            <a:r>
              <a:rPr lang="en-US" altLang="en-US" sz="2800" dirty="0"/>
              <a:t>for discovering/acquiring them will. You can think you have the right conditions and be mistaken.</a:t>
            </a:r>
          </a:p>
          <a:p>
            <a:pPr marL="0" indent="0" defTabSz="381000">
              <a:spcBef>
                <a:spcPct val="0"/>
              </a:spcBef>
              <a:spcAft>
                <a:spcPts val="1200"/>
              </a:spcAft>
              <a:buFontTx/>
              <a:buNone/>
            </a:pPr>
            <a:r>
              <a:rPr lang="en-US" altLang="en-US" sz="2800" b="1" dirty="0"/>
              <a:t>2.	Either you have an idea or you do not start here next time </a:t>
            </a:r>
            <a:r>
              <a:rPr lang="en-US" altLang="en-US" sz="2800" dirty="0"/>
              <a:t>(Acquaintance Thesis about Concept Possession). </a:t>
            </a:r>
            <a:r>
              <a:rPr lang="en-US" altLang="en-US" sz="2800" b="1" dirty="0"/>
              <a:t>If you acquired it having at some time lacked it</a:t>
            </a:r>
            <a:r>
              <a:rPr lang="en-US" altLang="en-US" sz="2800" dirty="0"/>
              <a:t>, </a:t>
            </a:r>
            <a:r>
              <a:rPr lang="en-US" altLang="en-US" sz="2800" b="1" dirty="0"/>
              <a:t>then it is not innate</a:t>
            </a:r>
            <a:r>
              <a:rPr lang="en-US" altLang="en-US" sz="2800" dirty="0"/>
              <a:t>).</a:t>
            </a:r>
          </a:p>
        </p:txBody>
      </p:sp>
    </p:spTree>
  </p:cSld>
  <p:clrMapOvr>
    <a:masterClrMapping/>
  </p:clrMapOvr>
  <p:transition advClick="0">
    <p:cover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A150B22F-D744-4B77-8390-B6EA6DF49C2E}"/>
              </a:ext>
            </a:extLst>
          </p:cNvPr>
          <p:cNvSpPr>
            <a:spLocks noChangeArrowheads="1"/>
          </p:cNvSpPr>
          <p:nvPr/>
        </p:nvSpPr>
        <p:spPr bwMode="auto">
          <a:xfrm>
            <a:off x="228600" y="9556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5" name="Rectangle 6">
            <a:extLst>
              <a:ext uri="{FF2B5EF4-FFF2-40B4-BE49-F238E27FC236}">
                <a16:creationId xmlns:a16="http://schemas.microsoft.com/office/drawing/2014/main" id="{09DF93A4-C7C6-4B1E-A873-0B5297273920}"/>
              </a:ext>
            </a:extLst>
          </p:cNvPr>
          <p:cNvSpPr>
            <a:spLocks noGrp="1" noChangeArrowheads="1"/>
          </p:cNvSpPr>
          <p:nvPr>
            <p:ph type="subTitle" idx="4294967295"/>
          </p:nvPr>
        </p:nvSpPr>
        <p:spPr bwMode="auto">
          <a:xfrm>
            <a:off x="228600" y="381000"/>
            <a:ext cx="8816975" cy="3170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spcAft>
                <a:spcPts val="1200"/>
              </a:spcAft>
              <a:buFontTx/>
              <a:buNone/>
            </a:pPr>
            <a:r>
              <a:rPr lang="en-US" altLang="en-US" sz="2800"/>
              <a:t>	</a:t>
            </a:r>
            <a:r>
              <a:rPr lang="en-US" altLang="en-US" sz="2800" i="1"/>
              <a:t>Rejoinder (JP): </a:t>
            </a:r>
            <a:r>
              <a:rPr lang="en-US" altLang="en-US" sz="2800"/>
              <a:t>The empiricist cannot claim that any idea that is acquired is not innate unless they can show that the </a:t>
            </a:r>
            <a:r>
              <a:rPr lang="en-US" altLang="en-US" sz="2800" i="1"/>
              <a:t>origin </a:t>
            </a:r>
            <a:r>
              <a:rPr lang="en-US" altLang="en-US" sz="2800"/>
              <a:t>of all mental content lies in something coming from </a:t>
            </a:r>
            <a:r>
              <a:rPr lang="en-US" altLang="en-US" sz="2800" i="1"/>
              <a:t>outside the mind</a:t>
            </a:r>
            <a:r>
              <a:rPr lang="en-US" altLang="en-US" sz="2800"/>
              <a:t>. This is not satisfied by this objection. So, it </a:t>
            </a:r>
            <a:r>
              <a:rPr lang="en-US" altLang="en-US" sz="2800" i="1"/>
              <a:t>begs the question</a:t>
            </a:r>
            <a:r>
              <a:rPr lang="en-US" altLang="en-US" sz="2800"/>
              <a:t>.</a:t>
            </a:r>
          </a:p>
          <a:p>
            <a:pPr marL="0" indent="0" defTabSz="381000">
              <a:spcBef>
                <a:spcPct val="0"/>
              </a:spcBef>
              <a:spcAft>
                <a:spcPts val="1200"/>
              </a:spcAft>
              <a:buFontTx/>
              <a:buNone/>
            </a:pPr>
            <a:r>
              <a:rPr lang="en-US" altLang="en-US" sz="2800"/>
              <a:t>Example: Chomsky on the innate idea of a ‘verb’ or RD on the idea of infinity.</a:t>
            </a:r>
          </a:p>
        </p:txBody>
      </p:sp>
    </p:spTree>
  </p:cSld>
  <p:clrMapOvr>
    <a:masterClrMapping/>
  </p:clrMapOvr>
  <p:transition advClick="0">
    <p:cover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8B91C5A-0965-483A-A336-659484D12180}"/>
              </a:ext>
            </a:extLst>
          </p:cNvPr>
          <p:cNvSpPr>
            <a:spLocks noGrp="1" noChangeArrowheads="1"/>
          </p:cNvSpPr>
          <p:nvPr>
            <p:ph type="ctrTitle" idx="4294967295"/>
          </p:nvPr>
        </p:nvSpPr>
        <p:spPr bwMode="auto">
          <a:xfrm>
            <a:off x="228600" y="534988"/>
            <a:ext cx="8675688" cy="615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a:solidFill>
                  <a:srgbClr val="FFFFFF"/>
                </a:solidFill>
                <a:latin typeface="Times New Roman" panose="02020603050405020304" pitchFamily="18" charset="0"/>
              </a:rPr>
              <a:t>Locke on Ideas and Mental Powers</a:t>
            </a:r>
          </a:p>
        </p:txBody>
      </p:sp>
      <p:sp>
        <p:nvSpPr>
          <p:cNvPr id="9219" name="Rectangle 3">
            <a:extLst>
              <a:ext uri="{FF2B5EF4-FFF2-40B4-BE49-F238E27FC236}">
                <a16:creationId xmlns:a16="http://schemas.microsoft.com/office/drawing/2014/main" id="{5ED83CA4-CEA1-4116-BBD9-B17D364C3A58}"/>
              </a:ext>
            </a:extLst>
          </p:cNvPr>
          <p:cNvSpPr>
            <a:spLocks noChangeArrowheads="1"/>
          </p:cNvSpPr>
          <p:nvPr/>
        </p:nvSpPr>
        <p:spPr bwMode="auto">
          <a:xfrm>
            <a:off x="250825" y="1262063"/>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9220" name="Freeform 4">
            <a:extLst>
              <a:ext uri="{FF2B5EF4-FFF2-40B4-BE49-F238E27FC236}">
                <a16:creationId xmlns:a16="http://schemas.microsoft.com/office/drawing/2014/main" id="{2710A61E-FE4C-4743-9F65-DB66C4755908}"/>
              </a:ext>
            </a:extLst>
          </p:cNvPr>
          <p:cNvSpPr>
            <a:spLocks noChangeArrowheads="1"/>
          </p:cNvSpPr>
          <p:nvPr/>
        </p:nvSpPr>
        <p:spPr bwMode="auto">
          <a:xfrm>
            <a:off x="228600" y="12382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1" name="Freeform 5">
            <a:extLst>
              <a:ext uri="{FF2B5EF4-FFF2-40B4-BE49-F238E27FC236}">
                <a16:creationId xmlns:a16="http://schemas.microsoft.com/office/drawing/2014/main" id="{F40162AA-8DC2-4276-9A0A-1145659063DE}"/>
              </a:ext>
            </a:extLst>
          </p:cNvPr>
          <p:cNvSpPr>
            <a:spLocks noChangeArrowheads="1"/>
          </p:cNvSpPr>
          <p:nvPr/>
        </p:nvSpPr>
        <p:spPr bwMode="auto">
          <a:xfrm>
            <a:off x="228600" y="1227138"/>
            <a:ext cx="8675688" cy="7620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2" name="Rectangle 6">
            <a:extLst>
              <a:ext uri="{FF2B5EF4-FFF2-40B4-BE49-F238E27FC236}">
                <a16:creationId xmlns:a16="http://schemas.microsoft.com/office/drawing/2014/main" id="{5925684E-62B7-4640-B68E-1CC8DF64DD85}"/>
              </a:ext>
            </a:extLst>
          </p:cNvPr>
          <p:cNvSpPr>
            <a:spLocks noGrp="1" noChangeArrowheads="1"/>
          </p:cNvSpPr>
          <p:nvPr>
            <p:ph type="subTitle" idx="4294967295"/>
          </p:nvPr>
        </p:nvSpPr>
        <p:spPr bwMode="auto">
          <a:xfrm>
            <a:off x="250825" y="1389063"/>
            <a:ext cx="8816975" cy="48936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spcAft>
                <a:spcPts val="1200"/>
              </a:spcAft>
              <a:buFontTx/>
              <a:buNone/>
            </a:pPr>
            <a:r>
              <a:rPr lang="en-US" altLang="en-US" sz="2800" b="1" dirty="0">
                <a:latin typeface="Times New Roman" panose="02020603050405020304" pitchFamily="18" charset="0"/>
              </a:rPr>
              <a:t>Idea: </a:t>
            </a:r>
            <a:r>
              <a:rPr lang="en-US" altLang="en-US" sz="2800" dirty="0"/>
              <a:t>"That which comes before the mind/that which is the object of the mind when it thinks.“</a:t>
            </a:r>
          </a:p>
          <a:p>
            <a:pPr marL="0" indent="0" defTabSz="381000">
              <a:spcBef>
                <a:spcPct val="0"/>
              </a:spcBef>
              <a:spcAft>
                <a:spcPts val="1200"/>
              </a:spcAft>
              <a:buFontTx/>
              <a:buNone/>
            </a:pPr>
            <a:r>
              <a:rPr lang="en-US" altLang="en-US" sz="2800" dirty="0"/>
              <a:t>There is an ambiguity in this definition since both mathematical ‘objects’ and perceptual ‘objects’ </a:t>
            </a:r>
            <a:r>
              <a:rPr lang="en-US" altLang="en-US" sz="2800" u="sng" dirty="0"/>
              <a:t>come before the mind</a:t>
            </a:r>
            <a:r>
              <a:rPr lang="en-US" altLang="en-US" sz="2800" dirty="0"/>
              <a:t>. Common sense suggests the latter are ‘external’ to the mind, and the former are ‘internal’. The former </a:t>
            </a:r>
            <a:r>
              <a:rPr lang="en-US" altLang="en-US" sz="2800" i="1" dirty="0"/>
              <a:t>represent </a:t>
            </a:r>
            <a:r>
              <a:rPr lang="en-US" altLang="en-US" sz="2800" dirty="0"/>
              <a:t>abstract objects like numbers, perfect triangles, etc. But do the latter </a:t>
            </a:r>
            <a:r>
              <a:rPr lang="en-US" altLang="en-US" sz="2800" i="1" dirty="0"/>
              <a:t>also represent</a:t>
            </a:r>
            <a:r>
              <a:rPr lang="en-US" altLang="en-US" sz="2800" dirty="0"/>
              <a:t>? If so, common sense is incorrect (since a ‘representation’ is internal to the mind), and Locke’s definition of the ‘idea-idea’ entails indirect realism about objects.</a:t>
            </a:r>
          </a:p>
        </p:txBody>
      </p:sp>
    </p:spTree>
  </p:cSld>
  <p:clrMapOvr>
    <a:masterClrMapping/>
  </p:clrMapOvr>
  <p:transition advClick="0">
    <p:cover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32223BBE-75C5-4F10-B955-119E0055B057}"/>
              </a:ext>
            </a:extLst>
          </p:cNvPr>
          <p:cNvSpPr>
            <a:spLocks noGrp="1" noChangeArrowheads="1"/>
          </p:cNvSpPr>
          <p:nvPr>
            <p:ph type="subTitle" idx="4294967295"/>
          </p:nvPr>
        </p:nvSpPr>
        <p:spPr bwMode="auto">
          <a:xfrm>
            <a:off x="257175" y="228600"/>
            <a:ext cx="8678863" cy="52876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200" b="1" dirty="0"/>
              <a:t>Locke’s Empiricist Model of Mind</a:t>
            </a:r>
          </a:p>
          <a:p>
            <a:pPr marL="0" indent="0" defTabSz="381000">
              <a:spcBef>
                <a:spcPts val="0"/>
              </a:spcBef>
              <a:buFontTx/>
              <a:buNone/>
            </a:pPr>
            <a:r>
              <a:rPr lang="en-US" altLang="en-US" sz="2400" dirty="0"/>
              <a:t>World</a:t>
            </a:r>
          </a:p>
          <a:p>
            <a:pPr marL="0" indent="0" defTabSz="381000">
              <a:spcBef>
                <a:spcPts val="0"/>
              </a:spcBef>
              <a:buNone/>
            </a:pPr>
            <a:r>
              <a:rPr lang="en-US" altLang="en-US" sz="2400" dirty="0"/>
              <a:t>Entities---&gt; Blank tablet + God-given mental powers--&gt;ideas</a:t>
            </a:r>
          </a:p>
          <a:p>
            <a:pPr marL="0" indent="0" defTabSz="381000">
              <a:buFontTx/>
              <a:buNone/>
            </a:pPr>
            <a:r>
              <a:rPr lang="en-US" altLang="en-US" sz="2400" dirty="0"/>
              <a:t>Input  ---&gt;                           Mind                       	      --&gt;output</a:t>
            </a:r>
          </a:p>
          <a:p>
            <a:pPr marL="0" indent="0" defTabSz="381000">
              <a:buFontTx/>
              <a:buNone/>
            </a:pPr>
            <a:endParaRPr lang="en-US" altLang="en-US" sz="2400" dirty="0"/>
          </a:p>
          <a:p>
            <a:pPr marL="0" indent="0" defTabSz="381000">
              <a:buFontTx/>
              <a:buNone/>
            </a:pPr>
            <a:r>
              <a:rPr lang="en-US" altLang="en-US" sz="2400" dirty="0"/>
              <a:t>Notice: “God-given mental powers” are innate to the mind, on Locke’s account, and so with respect to the powers of mind Locke, too, is an </a:t>
            </a:r>
            <a:r>
              <a:rPr lang="en-US" altLang="en-US" sz="2400" dirty="0" err="1"/>
              <a:t>innatist</a:t>
            </a:r>
            <a:r>
              <a:rPr lang="en-US" altLang="en-US" sz="2400" dirty="0"/>
              <a:t>. He is just not an </a:t>
            </a:r>
            <a:r>
              <a:rPr lang="en-US" altLang="en-US" sz="2400" dirty="0" err="1"/>
              <a:t>innatist</a:t>
            </a:r>
            <a:r>
              <a:rPr lang="en-US" altLang="en-US" sz="2400" dirty="0"/>
              <a:t> about </a:t>
            </a:r>
            <a:r>
              <a:rPr lang="en-US" altLang="en-US" sz="2400" i="1" dirty="0"/>
              <a:t>mental content</a:t>
            </a:r>
            <a:r>
              <a:rPr lang="en-US" altLang="en-US" sz="2400" dirty="0"/>
              <a:t> (what he thinks are the </a:t>
            </a:r>
            <a:r>
              <a:rPr lang="en-US" altLang="en-US" sz="2400" i="1" dirty="0"/>
              <a:t>products </a:t>
            </a:r>
            <a:r>
              <a:rPr lang="en-US" altLang="en-US" sz="2400" dirty="0"/>
              <a:t>of these powers of mind when active, i.e., </a:t>
            </a:r>
            <a:r>
              <a:rPr lang="en-US" altLang="en-US" sz="2400" i="1" dirty="0"/>
              <a:t>ideas</a:t>
            </a:r>
            <a:r>
              <a:rPr lang="en-US" altLang="en-US" sz="2400" dirty="0"/>
              <a:t>).</a:t>
            </a:r>
          </a:p>
          <a:p>
            <a:pPr marL="0" indent="0" defTabSz="381000">
              <a:buFontTx/>
              <a:buNone/>
            </a:pPr>
            <a:r>
              <a:rPr lang="en-US" altLang="en-US" sz="2400" dirty="0"/>
              <a:t>On this model, the </a:t>
            </a:r>
            <a:r>
              <a:rPr lang="en-US" altLang="en-US" sz="2400" i="1" dirty="0"/>
              <a:t>origin of ideas </a:t>
            </a:r>
            <a:r>
              <a:rPr lang="en-US" altLang="en-US" sz="2400" dirty="0"/>
              <a:t>lies in </a:t>
            </a:r>
            <a:r>
              <a:rPr lang="en-US" altLang="en-US" sz="2400" i="1" dirty="0"/>
              <a:t>external things perceived through the literal content of sense perception</a:t>
            </a:r>
            <a:r>
              <a:rPr lang="en-US" altLang="en-US" sz="2400" dirty="0"/>
              <a:t>.</a:t>
            </a:r>
          </a:p>
          <a:p>
            <a:pPr marL="0" indent="0" defTabSz="381000">
              <a:buFontTx/>
              <a:buNone/>
            </a:pPr>
            <a:endParaRPr lang="en-US" altLang="en-US" sz="2400" dirty="0"/>
          </a:p>
        </p:txBody>
      </p:sp>
    </p:spTree>
  </p:cSld>
  <p:clrMapOvr>
    <a:masterClrMapping/>
  </p:clrMapOvr>
  <p:transition advClick="0">
    <p:cover dir="r"/>
  </p:transition>
</p:sld>
</file>

<file path=ppt/theme/theme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theme>
</file>

<file path=docProps/app.xml><?xml version="1.0" encoding="utf-8"?>
<Properties xmlns="http://schemas.openxmlformats.org/officeDocument/2006/extended-properties" xmlns:vt="http://schemas.openxmlformats.org/officeDocument/2006/docPropsVTypes">
  <TotalTime>2948</TotalTime>
  <Words>2222</Words>
  <Application>Microsoft Office PowerPoint</Application>
  <PresentationFormat>On-screen Show (4:3)</PresentationFormat>
  <Paragraphs>122</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Times New Roman</vt:lpstr>
      <vt:lpstr>Office Theme</vt:lpstr>
      <vt:lpstr>Transition to Locke</vt:lpstr>
      <vt:lpstr>Mind/Body Problem Redux</vt:lpstr>
      <vt:lpstr>Empiricist Starting Points</vt:lpstr>
      <vt:lpstr>Locke Against Innate Ideas</vt:lpstr>
      <vt:lpstr>Arguments Against the Simple Doctrine</vt:lpstr>
      <vt:lpstr>Arguments Against the Subtle Doctrine</vt:lpstr>
      <vt:lpstr>PowerPoint Presentation</vt:lpstr>
      <vt:lpstr>Locke on Ideas and Mental Powers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Meditation Two</dc:title>
  <dc:creator>Jason Potter</dc:creator>
  <cp:lastModifiedBy>Jason Potter</cp:lastModifiedBy>
  <cp:revision>78</cp:revision>
  <dcterms:modified xsi:type="dcterms:W3CDTF">2023-08-17T19:35:34Z</dcterms:modified>
</cp:coreProperties>
</file>