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2" r:id="rId7"/>
    <p:sldId id="263" r:id="rId8"/>
    <p:sldId id="264" r:id="rId9"/>
    <p:sldId id="265" r:id="rId10"/>
    <p:sldId id="266" r:id="rId11"/>
    <p:sldId id="271" r:id="rId12"/>
    <p:sldId id="267" r:id="rId13"/>
    <p:sldId id="272" r:id="rId14"/>
    <p:sldId id="268" r:id="rId15"/>
    <p:sldId id="273"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1" d="100"/>
          <a:sy n="101" d="100"/>
        </p:scale>
        <p:origin x="12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25104FB-6F23-4B37-84D1-6A074DD8751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402470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104FB-6F23-4B37-84D1-6A074DD8751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343348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104FB-6F23-4B37-84D1-6A074DD8751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703579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104FB-6F23-4B37-84D1-6A074DD8751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248402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5104FB-6F23-4B37-84D1-6A074DD8751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1096875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5104FB-6F23-4B37-84D1-6A074DD87519}"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160893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5104FB-6F23-4B37-84D1-6A074DD87519}"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15684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5104FB-6F23-4B37-84D1-6A074DD87519}"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286077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104FB-6F23-4B37-84D1-6A074DD87519}"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92357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5104FB-6F23-4B37-84D1-6A074DD87519}"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339609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5104FB-6F23-4B37-84D1-6A074DD87519}"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ECA96F-803E-47D6-95FE-2C6ACFEAD417}" type="slidenum">
              <a:rPr lang="en-US" smtClean="0"/>
              <a:t>‹#›</a:t>
            </a:fld>
            <a:endParaRPr lang="en-US"/>
          </a:p>
        </p:txBody>
      </p:sp>
    </p:spTree>
    <p:extLst>
      <p:ext uri="{BB962C8B-B14F-4D97-AF65-F5344CB8AC3E}">
        <p14:creationId xmlns:p14="http://schemas.microsoft.com/office/powerpoint/2010/main" val="2013219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104FB-6F23-4B37-84D1-6A074DD87519}" type="datetimeFigureOut">
              <a:rPr lang="en-US" smtClean="0"/>
              <a:t>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ECA96F-803E-47D6-95FE-2C6ACFEAD417}" type="slidenum">
              <a:rPr lang="en-US" smtClean="0"/>
              <a:t>‹#›</a:t>
            </a:fld>
            <a:endParaRPr lang="en-US"/>
          </a:p>
        </p:txBody>
      </p:sp>
    </p:spTree>
    <p:extLst>
      <p:ext uri="{BB962C8B-B14F-4D97-AF65-F5344CB8AC3E}">
        <p14:creationId xmlns:p14="http://schemas.microsoft.com/office/powerpoint/2010/main" val="2248330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34805"/>
          </a:xfrm>
        </p:spPr>
        <p:txBody>
          <a:bodyPr/>
          <a:lstStyle/>
          <a:p>
            <a:r>
              <a:rPr lang="en-US" dirty="0"/>
              <a:t>Counterexamples</a:t>
            </a:r>
          </a:p>
        </p:txBody>
      </p:sp>
      <p:sp>
        <p:nvSpPr>
          <p:cNvPr id="3" name="Subtitle 2"/>
          <p:cNvSpPr>
            <a:spLocks noGrp="1"/>
          </p:cNvSpPr>
          <p:nvPr>
            <p:ph type="subTitle" idx="1"/>
          </p:nvPr>
        </p:nvSpPr>
        <p:spPr>
          <a:xfrm>
            <a:off x="1524000" y="2712350"/>
            <a:ext cx="9144000" cy="2403559"/>
          </a:xfrm>
        </p:spPr>
        <p:txBody>
          <a:bodyPr>
            <a:noAutofit/>
          </a:bodyPr>
          <a:lstStyle/>
          <a:p>
            <a:r>
              <a:rPr lang="en-US" sz="3600" dirty="0"/>
              <a:t>A Technique for Exposing Two Kinds of Weaknesses Arguments Can Contain:</a:t>
            </a:r>
          </a:p>
          <a:p>
            <a:pPr marL="457200" indent="-457200">
              <a:buAutoNum type="arabicParenR"/>
            </a:pPr>
            <a:r>
              <a:rPr lang="en-US" sz="3600" dirty="0"/>
              <a:t>Invalidity</a:t>
            </a:r>
          </a:p>
          <a:p>
            <a:pPr marL="457200" indent="-457200">
              <a:buAutoNum type="arabicParenR"/>
            </a:pPr>
            <a:r>
              <a:rPr lang="en-US" sz="3600" dirty="0"/>
              <a:t>False premises</a:t>
            </a:r>
          </a:p>
        </p:txBody>
      </p:sp>
    </p:spTree>
    <p:extLst>
      <p:ext uri="{BB962C8B-B14F-4D97-AF65-F5344CB8AC3E}">
        <p14:creationId xmlns:p14="http://schemas.microsoft.com/office/powerpoint/2010/main" val="2846159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One important consequence of the difference between Absolute and Prima Facie Moral Rules</a:t>
            </a:r>
          </a:p>
        </p:txBody>
      </p:sp>
      <p:sp>
        <p:nvSpPr>
          <p:cNvPr id="3" name="Content Placeholder 2"/>
          <p:cNvSpPr>
            <a:spLocks noGrp="1"/>
          </p:cNvSpPr>
          <p:nvPr>
            <p:ph idx="1"/>
          </p:nvPr>
        </p:nvSpPr>
        <p:spPr>
          <a:xfrm>
            <a:off x="189470" y="1825625"/>
            <a:ext cx="11895438" cy="4351338"/>
          </a:xfrm>
        </p:spPr>
        <p:txBody>
          <a:bodyPr>
            <a:noAutofit/>
          </a:bodyPr>
          <a:lstStyle/>
          <a:p>
            <a:pPr marL="0" indent="0">
              <a:buNone/>
            </a:pPr>
            <a:r>
              <a:rPr lang="en-US" dirty="0"/>
              <a:t>It is much harder to come up with a counterexample challenging a Prima Facie Moral Rule than to come up with one challenging an Absolute Moral Rule.</a:t>
            </a:r>
          </a:p>
          <a:p>
            <a:pPr marL="0" indent="0" algn="ctr">
              <a:buNone/>
            </a:pPr>
            <a:r>
              <a:rPr lang="en-US" dirty="0"/>
              <a:t>Why?</a:t>
            </a:r>
          </a:p>
          <a:p>
            <a:pPr marL="0" indent="0">
              <a:buNone/>
            </a:pPr>
            <a:r>
              <a:rPr lang="en-US" i="1" dirty="0"/>
              <a:t>Because prima facie rules allow for consideration of competing moral considerations, whereas absolute moral rules do not.</a:t>
            </a:r>
            <a:r>
              <a:rPr lang="en-US" dirty="0"/>
              <a:t> Since adultery is always wrong, regardless of circumstances (on the absolute version of the rule), Mary has to avoid adultery and accept the consequence that an innocent person dies. This is easily defeated by counterexample. Consider the following scenario:</a:t>
            </a:r>
          </a:p>
          <a:p>
            <a:pPr marL="0" indent="0">
              <a:buNone/>
            </a:pPr>
            <a:r>
              <a:rPr lang="en-US" dirty="0"/>
              <a:t>An evil genius has arranged for the earth to explode unless and until Mary saves the life of the innocent child by committing adultery.</a:t>
            </a:r>
          </a:p>
        </p:txBody>
      </p:sp>
    </p:spTree>
    <p:extLst>
      <p:ext uri="{BB962C8B-B14F-4D97-AF65-F5344CB8AC3E}">
        <p14:creationId xmlns:p14="http://schemas.microsoft.com/office/powerpoint/2010/main" val="1901083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In this case, it seems clear what Mary’s moral obligation is, and that obligation directly undermines the absolute version of the moral rule.</a:t>
            </a:r>
          </a:p>
          <a:p>
            <a:pPr marL="0" indent="0">
              <a:buNone/>
            </a:pPr>
            <a:r>
              <a:rPr lang="en-US" sz="3600" dirty="0"/>
              <a:t>This is known as a </a:t>
            </a:r>
            <a:r>
              <a:rPr lang="en-US" sz="3600" i="1" u="sng" dirty="0"/>
              <a:t>Doomsday Counterexample</a:t>
            </a:r>
            <a:r>
              <a:rPr lang="en-US" sz="3600" dirty="0"/>
              <a:t> and all absolute moral rules are vulnerable to this kind of challenge.</a:t>
            </a:r>
          </a:p>
        </p:txBody>
      </p:sp>
    </p:spTree>
    <p:extLst>
      <p:ext uri="{BB962C8B-B14F-4D97-AF65-F5344CB8AC3E}">
        <p14:creationId xmlns:p14="http://schemas.microsoft.com/office/powerpoint/2010/main" val="2101901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it hard to create counterexamples to Prima Facie Moral Rules?</a:t>
            </a:r>
          </a:p>
        </p:txBody>
      </p:sp>
      <p:sp>
        <p:nvSpPr>
          <p:cNvPr id="3" name="Content Placeholder 2"/>
          <p:cNvSpPr>
            <a:spLocks noGrp="1"/>
          </p:cNvSpPr>
          <p:nvPr>
            <p:ph idx="1"/>
          </p:nvPr>
        </p:nvSpPr>
        <p:spPr>
          <a:xfrm>
            <a:off x="838200" y="1825625"/>
            <a:ext cx="10515600" cy="2474526"/>
          </a:xfrm>
        </p:spPr>
        <p:txBody>
          <a:bodyPr>
            <a:normAutofit/>
          </a:bodyPr>
          <a:lstStyle/>
          <a:p>
            <a:pPr marL="0" indent="0">
              <a:buNone/>
            </a:pPr>
            <a:r>
              <a:rPr lang="en-US" sz="3900" dirty="0"/>
              <a:t>Precisely because they acknowledge that there could be competing moral considerations that have </a:t>
            </a:r>
            <a:r>
              <a:rPr lang="en-US" sz="3900" i="1" dirty="0"/>
              <a:t>greater weight</a:t>
            </a:r>
            <a:r>
              <a:rPr lang="en-US" sz="3900" dirty="0"/>
              <a:t> than those that support the prima facie moral rule being challenged.</a:t>
            </a:r>
          </a:p>
          <a:p>
            <a:pPr marL="0" indent="0">
              <a:buNone/>
            </a:pPr>
            <a:endParaRPr lang="en-US" dirty="0"/>
          </a:p>
        </p:txBody>
      </p:sp>
    </p:spTree>
    <p:extLst>
      <p:ext uri="{BB962C8B-B14F-4D97-AF65-F5344CB8AC3E}">
        <p14:creationId xmlns:p14="http://schemas.microsoft.com/office/powerpoint/2010/main" val="4094530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1124585"/>
            <a:ext cx="10515600" cy="4204160"/>
          </a:xfrm>
        </p:spPr>
        <p:txBody>
          <a:bodyPr>
            <a:noAutofit/>
          </a:bodyPr>
          <a:lstStyle/>
          <a:p>
            <a:pPr marL="0" indent="0">
              <a:buNone/>
            </a:pPr>
            <a:r>
              <a:rPr lang="en-US" sz="3200" dirty="0"/>
              <a:t>One way to see how this works is to consider that because prima facie moral rules </a:t>
            </a:r>
            <a:r>
              <a:rPr lang="en-US" sz="3200" i="1" dirty="0"/>
              <a:t>only declare </a:t>
            </a:r>
            <a:r>
              <a:rPr lang="en-US" sz="3200" dirty="0"/>
              <a:t>that the wrongfulness of the action is </a:t>
            </a:r>
            <a:r>
              <a:rPr lang="en-US" sz="3200" i="1" dirty="0"/>
              <a:t>wrong when taken by itself</a:t>
            </a:r>
            <a:r>
              <a:rPr lang="en-US" sz="3200" dirty="0"/>
              <a:t>. They do not declare that this action is </a:t>
            </a:r>
            <a:r>
              <a:rPr lang="en-US" sz="3200" i="1" dirty="0"/>
              <a:t>wrong </a:t>
            </a:r>
            <a:r>
              <a:rPr lang="en-US" sz="3200" i="1" dirty="0" smtClean="0"/>
              <a:t>in all </a:t>
            </a:r>
            <a:r>
              <a:rPr lang="en-US" sz="3200" i="1" dirty="0"/>
              <a:t>possible circumstances</a:t>
            </a:r>
            <a:r>
              <a:rPr lang="en-US" sz="3200" dirty="0"/>
              <a:t>. This means that a prima facie moral rule implies that there are both wrong-making and right-making features of actions, and that in any particular situation, what makes an action wrong-making (it is in itself wrong) can be outweighed by something in the situation that is right-making.</a:t>
            </a:r>
            <a:endParaRPr lang="en-US" sz="3200" i="1" dirty="0"/>
          </a:p>
        </p:txBody>
      </p:sp>
    </p:spTree>
    <p:extLst>
      <p:ext uri="{BB962C8B-B14F-4D97-AF65-F5344CB8AC3E}">
        <p14:creationId xmlns:p14="http://schemas.microsoft.com/office/powerpoint/2010/main" val="882313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7411" y="380838"/>
            <a:ext cx="9791700" cy="6032421"/>
          </a:xfrm>
          <a:prstGeom prst="rect">
            <a:avLst/>
          </a:prstGeom>
          <a:noFill/>
        </p:spPr>
        <p:txBody>
          <a:bodyPr wrap="square" rtlCol="0">
            <a:spAutoFit/>
          </a:bodyPr>
          <a:lstStyle/>
          <a:p>
            <a:r>
              <a:rPr lang="en-US" sz="3200" spc="-50" dirty="0"/>
              <a:t>Consider the case of the householder who is harboring a Jewish family in their basement during the Nazi regime’s successful genocidal campaign against all Jews.</a:t>
            </a:r>
          </a:p>
          <a:p>
            <a:pPr>
              <a:spcBef>
                <a:spcPts val="1200"/>
              </a:spcBef>
            </a:pPr>
            <a:r>
              <a:rPr lang="en-US" sz="3200" spc="-50" dirty="0"/>
              <a:t>Let us suppose that this householder thinks that lying is </a:t>
            </a:r>
            <a:r>
              <a:rPr lang="en-US" sz="3200" i="1" spc="-50" dirty="0"/>
              <a:t>prima facie wrong</a:t>
            </a:r>
            <a:r>
              <a:rPr lang="en-US" sz="3200" spc="-50" dirty="0"/>
              <a:t>, and that we agree that this principle applies across the board in all cases of lying. Nonetheless, it seems that when the householder lies to the SS officers who ask “Are you harboring Jews in your home?” and says, “By no means, sirs,” we do not think that the householder has done anything wrong, but rather, done something entirely </a:t>
            </a:r>
            <a:r>
              <a:rPr lang="en-US" sz="3200" i="1" spc="-50" dirty="0"/>
              <a:t>right</a:t>
            </a:r>
            <a:r>
              <a:rPr lang="en-US" sz="3200" spc="-50" dirty="0"/>
              <a:t>.</a:t>
            </a:r>
          </a:p>
          <a:p>
            <a:endParaRPr lang="en-US" sz="2400" dirty="0"/>
          </a:p>
        </p:txBody>
      </p:sp>
    </p:spTree>
    <p:extLst>
      <p:ext uri="{BB962C8B-B14F-4D97-AF65-F5344CB8AC3E}">
        <p14:creationId xmlns:p14="http://schemas.microsoft.com/office/powerpoint/2010/main" val="461513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3600" dirty="0"/>
              <a:t>Why is this?</a:t>
            </a:r>
          </a:p>
          <a:p>
            <a:pPr marL="0" indent="0">
              <a:buNone/>
            </a:pPr>
            <a:r>
              <a:rPr lang="en-US" sz="3600" dirty="0"/>
              <a:t>Because the </a:t>
            </a:r>
            <a:r>
              <a:rPr lang="en-US" sz="3600" u="sng" dirty="0"/>
              <a:t>wrong-making feature</a:t>
            </a:r>
            <a:r>
              <a:rPr lang="en-US" sz="3600" dirty="0"/>
              <a:t> of the action (misleading others about the truth by lying) is </a:t>
            </a:r>
            <a:r>
              <a:rPr lang="en-US" sz="3600" i="1" dirty="0"/>
              <a:t>outweighed </a:t>
            </a:r>
            <a:r>
              <a:rPr lang="en-US" sz="3600" dirty="0"/>
              <a:t>by the </a:t>
            </a:r>
            <a:r>
              <a:rPr lang="en-US" sz="3600" u="sng" dirty="0"/>
              <a:t>right-making feature</a:t>
            </a:r>
            <a:r>
              <a:rPr lang="en-US" sz="3600" dirty="0"/>
              <a:t> of the action (saving innocent persons from violence and death).</a:t>
            </a:r>
          </a:p>
          <a:p>
            <a:endParaRPr lang="en-US" sz="3600" dirty="0"/>
          </a:p>
        </p:txBody>
      </p:sp>
    </p:spTree>
    <p:extLst>
      <p:ext uri="{BB962C8B-B14F-4D97-AF65-F5344CB8AC3E}">
        <p14:creationId xmlns:p14="http://schemas.microsoft.com/office/powerpoint/2010/main" val="31133211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Practicing Counterexample Challenges to Prima Facie Moral Claims</a:t>
            </a:r>
          </a:p>
        </p:txBody>
      </p:sp>
      <p:sp>
        <p:nvSpPr>
          <p:cNvPr id="3" name="Content Placeholder 2"/>
          <p:cNvSpPr>
            <a:spLocks noGrp="1"/>
          </p:cNvSpPr>
          <p:nvPr>
            <p:ph idx="1"/>
          </p:nvPr>
        </p:nvSpPr>
        <p:spPr>
          <a:xfrm>
            <a:off x="838200" y="2673350"/>
            <a:ext cx="10515600" cy="2593975"/>
          </a:xfrm>
        </p:spPr>
        <p:txBody>
          <a:bodyPr/>
          <a:lstStyle/>
          <a:p>
            <a:pPr marL="0" indent="0">
              <a:buNone/>
            </a:pPr>
            <a:r>
              <a:rPr lang="en-US" dirty="0"/>
              <a:t>1.  Adultery is always prima facie wrong. </a:t>
            </a:r>
          </a:p>
          <a:p>
            <a:pPr marL="0" indent="0">
              <a:buNone/>
            </a:pPr>
            <a:r>
              <a:rPr lang="en-US" dirty="0"/>
              <a:t>2.  It is always prima facie wrong to kill someone who wants to live. </a:t>
            </a:r>
          </a:p>
          <a:p>
            <a:pPr marL="0" indent="0">
              <a:buNone/>
            </a:pPr>
            <a:r>
              <a:rPr lang="en-US" dirty="0"/>
              <a:t>3.  Breaking the law is always (at least) prima facie wrong. </a:t>
            </a:r>
          </a:p>
          <a:p>
            <a:pPr marL="0" indent="0">
              <a:buNone/>
            </a:pPr>
            <a:r>
              <a:rPr lang="en-US" dirty="0"/>
              <a:t>4.  Divorce is always prima facie wrong </a:t>
            </a:r>
          </a:p>
          <a:p>
            <a:pPr marL="0" indent="0">
              <a:buNone/>
            </a:pPr>
            <a:r>
              <a:rPr lang="en-US" dirty="0"/>
              <a:t>5.  Pleasurable experiences are always prima facie good.</a:t>
            </a:r>
          </a:p>
          <a:p>
            <a:endParaRPr lang="en-US" dirty="0"/>
          </a:p>
        </p:txBody>
      </p:sp>
    </p:spTree>
    <p:extLst>
      <p:ext uri="{BB962C8B-B14F-4D97-AF65-F5344CB8AC3E}">
        <p14:creationId xmlns:p14="http://schemas.microsoft.com/office/powerpoint/2010/main" val="3884875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Some hints about how to challenge</a:t>
            </a:r>
            <a:br>
              <a:rPr lang="en-US" b="1" dirty="0"/>
            </a:br>
            <a:r>
              <a:rPr lang="en-US" b="1" dirty="0"/>
              <a:t>prima facie claims 1-5.</a:t>
            </a:r>
          </a:p>
        </p:txBody>
      </p:sp>
      <p:sp>
        <p:nvSpPr>
          <p:cNvPr id="3" name="Content Placeholder 2"/>
          <p:cNvSpPr>
            <a:spLocks noGrp="1"/>
          </p:cNvSpPr>
          <p:nvPr>
            <p:ph idx="1"/>
          </p:nvPr>
        </p:nvSpPr>
        <p:spPr/>
        <p:txBody>
          <a:bodyPr/>
          <a:lstStyle/>
          <a:p>
            <a:pPr marL="0" indent="0">
              <a:buNone/>
            </a:pPr>
            <a:r>
              <a:rPr lang="en-US" dirty="0"/>
              <a:t>For claim 1: Try thinking about harm, deception, and breaking promises. </a:t>
            </a:r>
          </a:p>
          <a:p>
            <a:pPr marL="0" indent="0">
              <a:buNone/>
            </a:pPr>
            <a:r>
              <a:rPr lang="en-US" dirty="0"/>
              <a:t>For claim 2:  Think about someone who is, or has been, very naughty. </a:t>
            </a:r>
          </a:p>
          <a:p>
            <a:pPr marL="0" indent="0">
              <a:buNone/>
            </a:pPr>
            <a:r>
              <a:rPr lang="en-US" dirty="0"/>
              <a:t>For claim 3: Don't confine yourself just to laws that exist at the present time.  Consider laws that existed at earlier times, both in this country and in other countries. </a:t>
            </a:r>
          </a:p>
          <a:p>
            <a:pPr marL="0" indent="0">
              <a:buNone/>
            </a:pPr>
            <a:r>
              <a:rPr lang="en-US" dirty="0"/>
              <a:t>For claim 4:  Try thinking about divorce and the idea of harm. </a:t>
            </a:r>
          </a:p>
          <a:p>
            <a:pPr marL="0" indent="0">
              <a:buNone/>
            </a:pPr>
            <a:r>
              <a:rPr lang="en-US" dirty="0"/>
              <a:t>For claim 5: Can you think of any pleasures that do not make the world a better place? </a:t>
            </a:r>
          </a:p>
        </p:txBody>
      </p:sp>
    </p:spTree>
    <p:extLst>
      <p:ext uri="{BB962C8B-B14F-4D97-AF65-F5344CB8AC3E}">
        <p14:creationId xmlns:p14="http://schemas.microsoft.com/office/powerpoint/2010/main" val="400524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5082"/>
            <a:ext cx="10515600" cy="2427502"/>
          </a:xfrm>
        </p:spPr>
        <p:txBody>
          <a:bodyPr>
            <a:normAutofit/>
          </a:bodyPr>
          <a:lstStyle/>
          <a:p>
            <a:pPr algn="ctr"/>
            <a:r>
              <a:rPr lang="en-US" sz="3600" b="1" dirty="0"/>
              <a:t>1.1 Non-Moral Generalizations and the Technique of Counterexamples</a:t>
            </a:r>
            <a:r>
              <a:rPr lang="en-US" sz="3600" dirty="0"/>
              <a:t/>
            </a:r>
            <a:br>
              <a:rPr lang="en-US" sz="3600" dirty="0"/>
            </a:br>
            <a:r>
              <a:rPr lang="en-US" sz="3600" dirty="0"/>
              <a:t>Consider two simple kinds of non-moral generalizations</a:t>
            </a:r>
          </a:p>
        </p:txBody>
      </p:sp>
      <p:sp>
        <p:nvSpPr>
          <p:cNvPr id="3" name="Content Placeholder 2"/>
          <p:cNvSpPr>
            <a:spLocks noGrp="1"/>
          </p:cNvSpPr>
          <p:nvPr>
            <p:ph idx="1"/>
          </p:nvPr>
        </p:nvSpPr>
        <p:spPr>
          <a:xfrm>
            <a:off x="838200" y="2805929"/>
            <a:ext cx="10515600" cy="4351338"/>
          </a:xfrm>
        </p:spPr>
        <p:txBody>
          <a:bodyPr/>
          <a:lstStyle/>
          <a:p>
            <a:pPr marL="514350" indent="-514350">
              <a:buFont typeface="+mj-lt"/>
              <a:buAutoNum type="arabicPeriod"/>
            </a:pPr>
            <a:r>
              <a:rPr lang="en-US" dirty="0"/>
              <a:t>Anything that has property P ALWAYS has property Q as well</a:t>
            </a:r>
          </a:p>
          <a:p>
            <a:pPr marL="514350" indent="-514350">
              <a:buFont typeface="+mj-lt"/>
              <a:buAutoNum type="arabicPeriod"/>
            </a:pPr>
            <a:r>
              <a:rPr lang="en-US" dirty="0"/>
              <a:t>Something that has property P NEVER has property Q</a:t>
            </a:r>
          </a:p>
          <a:p>
            <a:pPr marL="0" indent="0">
              <a:buNone/>
            </a:pPr>
            <a:endParaRPr lang="en-US" dirty="0"/>
          </a:p>
          <a:p>
            <a:pPr marL="0" indent="0" algn="ctr">
              <a:buNone/>
            </a:pPr>
            <a:r>
              <a:rPr lang="en-US" dirty="0"/>
              <a:t>What if you think #1 is false? How could you demonstrate its falsity?</a:t>
            </a:r>
          </a:p>
          <a:p>
            <a:pPr marL="0" indent="0" algn="ctr">
              <a:buNone/>
            </a:pPr>
            <a:r>
              <a:rPr lang="en-US" dirty="0"/>
              <a:t>With a counterexample, of course!</a:t>
            </a:r>
          </a:p>
          <a:p>
            <a:pPr marL="0" indent="0" algn="ctr">
              <a:buNone/>
            </a:pPr>
            <a:r>
              <a:rPr lang="en-US" dirty="0"/>
              <a:t>But, what would provide a counterexample to the claim that anything with property P </a:t>
            </a:r>
            <a:r>
              <a:rPr lang="en-US" i="1" dirty="0"/>
              <a:t>always </a:t>
            </a:r>
            <a:r>
              <a:rPr lang="en-US" dirty="0"/>
              <a:t>has property Q?</a:t>
            </a:r>
          </a:p>
          <a:p>
            <a:pPr marL="0" indent="0" algn="ctr">
              <a:buNone/>
            </a:pPr>
            <a:r>
              <a:rPr lang="en-US" dirty="0"/>
              <a:t>_____________________________________________________</a:t>
            </a:r>
          </a:p>
        </p:txBody>
      </p:sp>
    </p:spTree>
    <p:extLst>
      <p:ext uri="{BB962C8B-B14F-4D97-AF65-F5344CB8AC3E}">
        <p14:creationId xmlns:p14="http://schemas.microsoft.com/office/powerpoint/2010/main" val="2531432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065" y="873211"/>
            <a:ext cx="10008973" cy="1323439"/>
          </a:xfrm>
          <a:prstGeom prst="rect">
            <a:avLst/>
          </a:prstGeom>
          <a:noFill/>
        </p:spPr>
        <p:txBody>
          <a:bodyPr wrap="square" rtlCol="0">
            <a:spAutoFit/>
          </a:bodyPr>
          <a:lstStyle/>
          <a:p>
            <a:r>
              <a:rPr lang="en-US" sz="4000" dirty="0"/>
              <a:t>Hint: this is just like finding a counterexample to the claim “All swans are white.”</a:t>
            </a:r>
          </a:p>
        </p:txBody>
      </p:sp>
    </p:spTree>
    <p:extLst>
      <p:ext uri="{BB962C8B-B14F-4D97-AF65-F5344CB8AC3E}">
        <p14:creationId xmlns:p14="http://schemas.microsoft.com/office/powerpoint/2010/main" val="2518864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700"/>
            <a:ext cx="10515600" cy="5529263"/>
          </a:xfrm>
        </p:spPr>
        <p:txBody>
          <a:bodyPr>
            <a:normAutofit/>
          </a:bodyPr>
          <a:lstStyle/>
          <a:p>
            <a:pPr marL="0" indent="0" algn="ctr">
              <a:buNone/>
            </a:pPr>
            <a:r>
              <a:rPr lang="en-US" sz="4000" dirty="0"/>
              <a:t>What counterexample would serve to establish that #2 (That something that has property P </a:t>
            </a:r>
            <a:r>
              <a:rPr lang="en-US" sz="4000" i="1" dirty="0"/>
              <a:t>never</a:t>
            </a:r>
            <a:r>
              <a:rPr lang="en-US" sz="4000" dirty="0"/>
              <a:t> has property Q) is false?</a:t>
            </a:r>
          </a:p>
          <a:p>
            <a:pPr marL="0" indent="0" algn="ctr">
              <a:buNone/>
            </a:pPr>
            <a:r>
              <a:rPr lang="en-US" sz="4000" dirty="0"/>
              <a:t> ________________________________________</a:t>
            </a:r>
          </a:p>
        </p:txBody>
      </p:sp>
    </p:spTree>
    <p:extLst>
      <p:ext uri="{BB962C8B-B14F-4D97-AF65-F5344CB8AC3E}">
        <p14:creationId xmlns:p14="http://schemas.microsoft.com/office/powerpoint/2010/main" val="3060059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065" y="873211"/>
            <a:ext cx="10008973" cy="1323439"/>
          </a:xfrm>
          <a:prstGeom prst="rect">
            <a:avLst/>
          </a:prstGeom>
          <a:noFill/>
        </p:spPr>
        <p:txBody>
          <a:bodyPr wrap="square" rtlCol="0">
            <a:spAutoFit/>
          </a:bodyPr>
          <a:lstStyle/>
          <a:p>
            <a:r>
              <a:rPr lang="en-US" sz="4000" dirty="0"/>
              <a:t>Hint: this is just like finding a counterexample to the claim “No swans are white.”</a:t>
            </a:r>
          </a:p>
        </p:txBody>
      </p:sp>
    </p:spTree>
    <p:extLst>
      <p:ext uri="{BB962C8B-B14F-4D97-AF65-F5344CB8AC3E}">
        <p14:creationId xmlns:p14="http://schemas.microsoft.com/office/powerpoint/2010/main" val="1545319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6205" y="510746"/>
            <a:ext cx="10008973" cy="1323439"/>
          </a:xfrm>
          <a:prstGeom prst="rect">
            <a:avLst/>
          </a:prstGeom>
          <a:noFill/>
        </p:spPr>
        <p:txBody>
          <a:bodyPr wrap="square" rtlCol="0">
            <a:spAutoFit/>
          </a:bodyPr>
          <a:lstStyle/>
          <a:p>
            <a:pPr algn="ctr"/>
            <a:r>
              <a:rPr lang="en-US" sz="4000" b="1" dirty="0"/>
              <a:t>1.2 Moral Claims and the</a:t>
            </a:r>
          </a:p>
          <a:p>
            <a:pPr algn="ctr"/>
            <a:r>
              <a:rPr lang="en-US" sz="4000" b="1" dirty="0"/>
              <a:t>Technique of Counterexamples</a:t>
            </a:r>
            <a:r>
              <a:rPr lang="en-US" sz="4000" dirty="0"/>
              <a:t> </a:t>
            </a:r>
          </a:p>
        </p:txBody>
      </p:sp>
      <p:sp>
        <p:nvSpPr>
          <p:cNvPr id="3" name="TextBox 2"/>
          <p:cNvSpPr txBox="1"/>
          <p:nvPr/>
        </p:nvSpPr>
        <p:spPr>
          <a:xfrm>
            <a:off x="1046205" y="2174790"/>
            <a:ext cx="10305535" cy="3416320"/>
          </a:xfrm>
          <a:prstGeom prst="rect">
            <a:avLst/>
          </a:prstGeom>
          <a:noFill/>
        </p:spPr>
        <p:txBody>
          <a:bodyPr wrap="square" rtlCol="0">
            <a:spAutoFit/>
          </a:bodyPr>
          <a:lstStyle/>
          <a:p>
            <a:r>
              <a:rPr lang="en-US" sz="3600" dirty="0"/>
              <a:t>Moral generalizations can be challenged by counterexamples in very much the same way non-moral generalizations can be. There are, however, some special considerations that arise when the technique of counterexamples is applied to moral claims, and they need to be kept clearly in mind.  </a:t>
            </a:r>
          </a:p>
        </p:txBody>
      </p:sp>
    </p:spTree>
    <p:extLst>
      <p:ext uri="{BB962C8B-B14F-4D97-AF65-F5344CB8AC3E}">
        <p14:creationId xmlns:p14="http://schemas.microsoft.com/office/powerpoint/2010/main" val="601927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791" y="518983"/>
            <a:ext cx="12096210" cy="5509200"/>
          </a:xfrm>
          <a:prstGeom prst="rect">
            <a:avLst/>
          </a:prstGeom>
          <a:noFill/>
        </p:spPr>
        <p:txBody>
          <a:bodyPr wrap="square" rtlCol="0">
            <a:spAutoFit/>
          </a:bodyPr>
          <a:lstStyle/>
          <a:p>
            <a:pPr algn="ctr"/>
            <a:r>
              <a:rPr lang="en-US" sz="3200" b="1" dirty="0"/>
              <a:t>These involve: </a:t>
            </a:r>
            <a:br>
              <a:rPr lang="en-US" sz="3200" b="1" dirty="0"/>
            </a:br>
            <a:r>
              <a:rPr lang="en-US" sz="3200" b="1" dirty="0"/>
              <a:t>  </a:t>
            </a:r>
          </a:p>
          <a:p>
            <a:r>
              <a:rPr lang="en-US" sz="3200" dirty="0"/>
              <a:t>(1)  The distinction between absolute moral rules, and prima facie rules; </a:t>
            </a:r>
          </a:p>
          <a:p>
            <a:r>
              <a:rPr lang="en-US" sz="3200" dirty="0"/>
              <a:t>(2)  The idea of doomsday-style counterexamples; </a:t>
            </a:r>
          </a:p>
          <a:p>
            <a:r>
              <a:rPr lang="en-US" sz="3200" dirty="0"/>
              <a:t>(3)  The value of counterexamples that are not of the doomsday variety; </a:t>
            </a:r>
          </a:p>
          <a:p>
            <a:r>
              <a:rPr lang="en-US" sz="3200" dirty="0"/>
              <a:t>(4)  The use of purely imaginary cases; </a:t>
            </a:r>
          </a:p>
          <a:p>
            <a:r>
              <a:rPr lang="en-US" sz="3200" dirty="0"/>
              <a:t>(5)  Counterexamples and rights claims; </a:t>
            </a:r>
          </a:p>
          <a:p>
            <a:r>
              <a:rPr lang="en-US" sz="3200" dirty="0"/>
              <a:t>(6)  The scope of the method of counterexamples; </a:t>
            </a:r>
          </a:p>
          <a:p>
            <a:r>
              <a:rPr lang="en-US" sz="3200" dirty="0"/>
              <a:t>(7)  The reason why the method is so often fruitful; </a:t>
            </a:r>
          </a:p>
          <a:p>
            <a:r>
              <a:rPr lang="en-US" sz="3200" dirty="0"/>
              <a:t>(8)  Searching for the most effective counterexamples.</a:t>
            </a:r>
          </a:p>
          <a:p>
            <a:endParaRPr lang="en-US" sz="3200" dirty="0"/>
          </a:p>
        </p:txBody>
      </p:sp>
    </p:spTree>
    <p:extLst>
      <p:ext uri="{BB962C8B-B14F-4D97-AF65-F5344CB8AC3E}">
        <p14:creationId xmlns:p14="http://schemas.microsoft.com/office/powerpoint/2010/main" val="1710759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325"/>
            <a:ext cx="10515600" cy="1325563"/>
          </a:xfrm>
        </p:spPr>
        <p:txBody>
          <a:bodyPr>
            <a:normAutofit/>
          </a:bodyPr>
          <a:lstStyle/>
          <a:p>
            <a:pPr algn="ctr"/>
            <a:r>
              <a:rPr lang="en-US" sz="4000" b="1" dirty="0"/>
              <a:t>1.2.1 Absolute Moral Rules vs.</a:t>
            </a:r>
            <a:br>
              <a:rPr lang="en-US" sz="4000" b="1" dirty="0"/>
            </a:br>
            <a:r>
              <a:rPr lang="en-US" sz="4000" b="1" dirty="0"/>
              <a:t>Prima Facie Moral Rules</a:t>
            </a:r>
          </a:p>
        </p:txBody>
      </p:sp>
      <p:sp>
        <p:nvSpPr>
          <p:cNvPr id="3" name="Content Placeholder 2"/>
          <p:cNvSpPr>
            <a:spLocks noGrp="1"/>
          </p:cNvSpPr>
          <p:nvPr>
            <p:ph idx="1"/>
          </p:nvPr>
        </p:nvSpPr>
        <p:spPr>
          <a:xfrm>
            <a:off x="838200" y="1460249"/>
            <a:ext cx="10823950" cy="4018269"/>
          </a:xfrm>
        </p:spPr>
        <p:txBody>
          <a:bodyPr>
            <a:noAutofit/>
          </a:bodyPr>
          <a:lstStyle/>
          <a:p>
            <a:pPr marL="0" indent="0">
              <a:buNone/>
            </a:pPr>
            <a:r>
              <a:rPr lang="en-US" sz="3000" dirty="0"/>
              <a:t>Moral statements can be interpreted in two very different ways.</a:t>
            </a:r>
          </a:p>
          <a:p>
            <a:pPr marL="0" indent="0">
              <a:buNone/>
            </a:pPr>
            <a:r>
              <a:rPr lang="en-US" sz="3000" dirty="0"/>
              <a:t>Consider the claim “Adultery is always morally wrong.”</a:t>
            </a:r>
          </a:p>
          <a:p>
            <a:pPr marL="0" indent="0" algn="ctr">
              <a:buNone/>
            </a:pPr>
            <a:r>
              <a:rPr lang="en-US" sz="3000" dirty="0"/>
              <a:t>This </a:t>
            </a:r>
            <a:r>
              <a:rPr lang="en-US" sz="3000" i="1" dirty="0"/>
              <a:t>can </a:t>
            </a:r>
            <a:r>
              <a:rPr lang="en-US" sz="3000" dirty="0"/>
              <a:t>mean:</a:t>
            </a:r>
          </a:p>
          <a:p>
            <a:pPr marL="0" indent="0">
              <a:buNone/>
            </a:pPr>
            <a:r>
              <a:rPr lang="en-US" sz="3000" dirty="0"/>
              <a:t>(1)  Adultery is always wrong, all things considered, regardless of the circumstances, and regardless of the consequences.</a:t>
            </a:r>
          </a:p>
          <a:p>
            <a:pPr marL="0" indent="0" algn="ctr">
              <a:buNone/>
            </a:pPr>
            <a:r>
              <a:rPr lang="en-US" sz="3000" dirty="0"/>
              <a:t>But it </a:t>
            </a:r>
            <a:r>
              <a:rPr lang="en-US" sz="3000" i="1" dirty="0"/>
              <a:t>can also </a:t>
            </a:r>
            <a:r>
              <a:rPr lang="en-US" sz="3000" dirty="0"/>
              <a:t>mean:</a:t>
            </a:r>
          </a:p>
          <a:p>
            <a:pPr marL="0" indent="0">
              <a:buNone/>
            </a:pPr>
            <a:r>
              <a:rPr lang="en-US" sz="3000" dirty="0"/>
              <a:t>(2)  Adultery is always prima facie wrong; it is always wrong in itself; it is always wrong </a:t>
            </a:r>
            <a:r>
              <a:rPr lang="en-US" sz="3000" b="1" u="sng" dirty="0"/>
              <a:t>other things being equal</a:t>
            </a:r>
            <a:r>
              <a:rPr lang="en-US" sz="3000" dirty="0"/>
              <a:t>.</a:t>
            </a:r>
          </a:p>
          <a:p>
            <a:pPr marL="0" indent="0" algn="ctr">
              <a:spcBef>
                <a:spcPts val="1800"/>
              </a:spcBef>
              <a:buNone/>
            </a:pPr>
            <a:r>
              <a:rPr lang="en-US" sz="3200" b="1" dirty="0"/>
              <a:t>How do these two ways of understanding “Adultery is always morally wrong” differ?</a:t>
            </a:r>
          </a:p>
        </p:txBody>
      </p:sp>
    </p:spTree>
    <p:extLst>
      <p:ext uri="{BB962C8B-B14F-4D97-AF65-F5344CB8AC3E}">
        <p14:creationId xmlns:p14="http://schemas.microsoft.com/office/powerpoint/2010/main" val="235517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306" y="1506234"/>
            <a:ext cx="10515600" cy="1385247"/>
          </a:xfrm>
        </p:spPr>
        <p:txBody>
          <a:bodyPr>
            <a:noAutofit/>
          </a:bodyPr>
          <a:lstStyle/>
          <a:p>
            <a:pPr algn="ctr"/>
            <a:r>
              <a:rPr lang="en-US" sz="2800" dirty="0"/>
              <a:t>“(2)  Adultery is always prima facie wrong; it is always wrong in itself; it is always wrong other things being equal” is a</a:t>
            </a:r>
            <a:br>
              <a:rPr lang="en-US" sz="2800" dirty="0"/>
            </a:br>
            <a:r>
              <a:rPr lang="en-US" sz="3200" b="1" u="sng" dirty="0"/>
              <a:t>Prima Facie Moral Rule</a:t>
            </a:r>
            <a:r>
              <a:rPr lang="en-US" sz="2800" b="1" dirty="0"/>
              <a:t/>
            </a:r>
            <a:br>
              <a:rPr lang="en-US" sz="2800" b="1" dirty="0"/>
            </a:br>
            <a:r>
              <a:rPr lang="en-US" sz="2800" b="1" dirty="0"/>
              <a:t/>
            </a:r>
            <a:br>
              <a:rPr lang="en-US" sz="2800" b="1" dirty="0"/>
            </a:br>
            <a:endParaRPr lang="en-US" sz="2800" dirty="0"/>
          </a:p>
        </p:txBody>
      </p:sp>
      <p:sp>
        <p:nvSpPr>
          <p:cNvPr id="4" name="Title 1"/>
          <p:cNvSpPr txBox="1">
            <a:spLocks/>
          </p:cNvSpPr>
          <p:nvPr/>
        </p:nvSpPr>
        <p:spPr>
          <a:xfrm>
            <a:off x="990600" y="420643"/>
            <a:ext cx="10515600" cy="7578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“(1)  Adultery is always wrong, all things considered, regardless of the circumstances, and regardless of the consequences” is an</a:t>
            </a:r>
            <a:br>
              <a:rPr lang="en-US" sz="2800" dirty="0"/>
            </a:br>
            <a:r>
              <a:rPr lang="en-US" sz="2800" b="1" u="sng" dirty="0"/>
              <a:t>Absolute Moral Rule</a:t>
            </a:r>
            <a:r>
              <a:rPr lang="en-US" sz="2800" dirty="0"/>
              <a:t/>
            </a:r>
            <a:br>
              <a:rPr lang="en-US" sz="2800" dirty="0"/>
            </a:br>
            <a:endParaRPr lang="en-US" sz="2800" dirty="0"/>
          </a:p>
        </p:txBody>
      </p:sp>
      <p:sp>
        <p:nvSpPr>
          <p:cNvPr id="5" name="TextBox 4"/>
          <p:cNvSpPr txBox="1"/>
          <p:nvPr/>
        </p:nvSpPr>
        <p:spPr>
          <a:xfrm>
            <a:off x="150598" y="2630444"/>
            <a:ext cx="11870723" cy="3970318"/>
          </a:xfrm>
          <a:prstGeom prst="rect">
            <a:avLst/>
          </a:prstGeom>
          <a:noFill/>
        </p:spPr>
        <p:txBody>
          <a:bodyPr wrap="square" rtlCol="0">
            <a:spAutoFit/>
          </a:bodyPr>
          <a:lstStyle/>
          <a:p>
            <a:r>
              <a:rPr lang="en-US" sz="2800" b="1" spc="-50" dirty="0"/>
              <a:t>The difference between these two rules can be captured by considering Mary’s situation. </a:t>
            </a:r>
            <a:r>
              <a:rPr lang="en-US" sz="2800" spc="-50" dirty="0"/>
              <a:t>Suppose that Mary is in a rather odd situation, in which the only way in which she can save the life of some innocent person is by committing adultery.  Someone who maintains that adultery is prima facie wrong might say that, although adultery was always wrong in itself, nonetheless Mary should commit adultery in order to save the life of the innocent person.  In contrast, someone who held that adultery was always wrong, all things considered, regardless of the circumstances and regardless of the consequences, would say that Mary should not commit adultery, even though an innocent person will die if she doesn't. </a:t>
            </a:r>
          </a:p>
        </p:txBody>
      </p:sp>
    </p:spTree>
    <p:extLst>
      <p:ext uri="{BB962C8B-B14F-4D97-AF65-F5344CB8AC3E}">
        <p14:creationId xmlns:p14="http://schemas.microsoft.com/office/powerpoint/2010/main" val="2234992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793</Words>
  <Application>Microsoft Office PowerPoint</Application>
  <PresentationFormat>Widescreen</PresentationFormat>
  <Paragraphs>65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Counterexamples</vt:lpstr>
      <vt:lpstr>1.1 Non-Moral Generalizations and the Technique of Counterexamples Consider two simple kinds of non-moral generalizations</vt:lpstr>
      <vt:lpstr>PowerPoint Presentation</vt:lpstr>
      <vt:lpstr>PowerPoint Presentation</vt:lpstr>
      <vt:lpstr>PowerPoint Presentation</vt:lpstr>
      <vt:lpstr>PowerPoint Presentation</vt:lpstr>
      <vt:lpstr>PowerPoint Presentation</vt:lpstr>
      <vt:lpstr>1.2.1 Absolute Moral Rules vs. Prima Facie Moral Rules</vt:lpstr>
      <vt:lpstr>“(2)  Adultery is always prima facie wrong; it is always wrong in itself; it is always wrong other things being equal” is a Prima Facie Moral Rule  </vt:lpstr>
      <vt:lpstr>One important consequence of the difference between Absolute and Prima Facie Moral Rules</vt:lpstr>
      <vt:lpstr>PowerPoint Presentation</vt:lpstr>
      <vt:lpstr>Why is it hard to create counterexamples to Prima Facie Moral Rules?</vt:lpstr>
      <vt:lpstr>PowerPoint Presentation</vt:lpstr>
      <vt:lpstr>PowerPoint Presentation</vt:lpstr>
      <vt:lpstr>PowerPoint Presentation</vt:lpstr>
      <vt:lpstr>Practicing Counterexample Challenges to Prima Facie Moral Claims</vt:lpstr>
      <vt:lpstr>Some hints about how to challenge prima facie claims 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Counterexamples</dc:title>
  <dc:creator>Jason Potter</dc:creator>
  <cp:lastModifiedBy>Jason Potter</cp:lastModifiedBy>
  <cp:revision>35</cp:revision>
  <dcterms:created xsi:type="dcterms:W3CDTF">2016-02-09T15:11:00Z</dcterms:created>
  <dcterms:modified xsi:type="dcterms:W3CDTF">2025-02-04T17:46:42Z</dcterms:modified>
</cp:coreProperties>
</file>